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4"/>
  </p:sldMasterIdLst>
  <p:handoutMasterIdLst>
    <p:handoutMasterId r:id="rId31"/>
  </p:handoutMasterIdLst>
  <p:sldIdLst>
    <p:sldId id="256" r:id="rId5"/>
    <p:sldId id="268" r:id="rId6"/>
    <p:sldId id="260" r:id="rId7"/>
    <p:sldId id="258" r:id="rId8"/>
    <p:sldId id="271" r:id="rId9"/>
    <p:sldId id="280" r:id="rId10"/>
    <p:sldId id="290" r:id="rId11"/>
    <p:sldId id="262" r:id="rId12"/>
    <p:sldId id="285" r:id="rId13"/>
    <p:sldId id="286" r:id="rId14"/>
    <p:sldId id="287" r:id="rId15"/>
    <p:sldId id="291" r:id="rId16"/>
    <p:sldId id="288" r:id="rId17"/>
    <p:sldId id="292" r:id="rId18"/>
    <p:sldId id="289" r:id="rId19"/>
    <p:sldId id="284" r:id="rId20"/>
    <p:sldId id="295" r:id="rId21"/>
    <p:sldId id="293" r:id="rId22"/>
    <p:sldId id="296" r:id="rId23"/>
    <p:sldId id="264" r:id="rId24"/>
    <p:sldId id="277" r:id="rId25"/>
    <p:sldId id="273" r:id="rId26"/>
    <p:sldId id="274" r:id="rId27"/>
    <p:sldId id="281" r:id="rId28"/>
    <p:sldId id="282" r:id="rId29"/>
    <p:sldId id="283" r:id="rId30"/>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166" autoAdjust="0"/>
    <p:restoredTop sz="94660"/>
  </p:normalViewPr>
  <p:slideViewPr>
    <p:cSldViewPr snapToGrid="0">
      <p:cViewPr varScale="1">
        <p:scale>
          <a:sx n="61" d="100"/>
          <a:sy n="61" d="100"/>
        </p:scale>
        <p:origin x="102" y="6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BB3A855-E523-4794-AC33-D4993A744819}" type="datetimeFigureOut">
              <a:rPr lang="en-GB" smtClean="0"/>
              <a:t>27/07/2025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4C58A22-0ED7-4415-8FBF-D3890CAA90BF}" type="slidenum">
              <a:rPr lang="en-GB" smtClean="0"/>
              <a:t>‹#›</a:t>
            </a:fld>
            <a:endParaRPr lang="en-GB"/>
          </a:p>
        </p:txBody>
      </p:sp>
    </p:spTree>
    <p:extLst>
      <p:ext uri="{BB962C8B-B14F-4D97-AF65-F5344CB8AC3E}">
        <p14:creationId xmlns:p14="http://schemas.microsoft.com/office/powerpoint/2010/main" val="369403999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834994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553584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005997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240405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1D1901-CF06-4128-B071-F58C8DF0411B}" type="datetimeFigureOut">
              <a:rPr lang="en-GB" smtClean="0"/>
              <a:t>27/07/2025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492951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21D1901-CF06-4128-B071-F58C8DF0411B}" type="datetimeFigureOut">
              <a:rPr lang="en-GB" smtClean="0"/>
              <a:t>27/07/2025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639495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1D1901-CF06-4128-B071-F58C8DF0411B}" type="datetimeFigureOut">
              <a:rPr lang="en-GB" smtClean="0"/>
              <a:t>27/07/2025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113115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256663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Tree>
    <p:extLst>
      <p:ext uri="{BB962C8B-B14F-4D97-AF65-F5344CB8AC3E}">
        <p14:creationId xmlns:p14="http://schemas.microsoft.com/office/powerpoint/2010/main" val="2154825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632389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289484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9685877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516592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7061799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686422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062474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21D1901-CF06-4128-B071-F58C8DF0411B}" type="datetimeFigureOut">
              <a:rPr lang="en-GB" smtClean="0"/>
              <a:t>27/07/2025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34910F8-D094-45FE-9BF0-C99503952325}" type="slidenum">
              <a:rPr lang="en-GB" smtClean="0"/>
              <a:t>‹#›</a:t>
            </a:fld>
            <a:endParaRPr lang="en-GB"/>
          </a:p>
        </p:txBody>
      </p:sp>
    </p:spTree>
    <p:extLst>
      <p:ext uri="{BB962C8B-B14F-4D97-AF65-F5344CB8AC3E}">
        <p14:creationId xmlns:p14="http://schemas.microsoft.com/office/powerpoint/2010/main" val="411076127"/>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mailto:mkefallinos@heathlands.notts.sch.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myclothing.com/heathlands-primary-school/5935.school"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72242" y="3762103"/>
            <a:ext cx="7180614" cy="889256"/>
          </a:xfrm>
        </p:spPr>
        <p:txBody>
          <a:bodyPr/>
          <a:lstStyle/>
          <a:p>
            <a:pPr algn="ctr"/>
            <a:r>
              <a:rPr lang="en-GB" b="1" dirty="0">
                <a:solidFill>
                  <a:schemeClr val="accent1">
                    <a:lumMod val="75000"/>
                  </a:schemeClr>
                </a:solidFill>
                <a:latin typeface="Lucida Bright" panose="02040602050505020304" pitchFamily="18" charset="0"/>
              </a:rPr>
              <a:t>Welcome to Year 4</a:t>
            </a:r>
          </a:p>
        </p:txBody>
      </p:sp>
      <p:pic>
        <p:nvPicPr>
          <p:cNvPr id="4" name="Picture 3">
            <a:extLst>
              <a:ext uri="{FF2B5EF4-FFF2-40B4-BE49-F238E27FC236}">
                <a16:creationId xmlns:a16="http://schemas.microsoft.com/office/drawing/2014/main" id="{BDFC71E3-6448-44FF-A8D5-DC0BCB47C5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3330" y="1068227"/>
            <a:ext cx="2918437" cy="2360773"/>
          </a:xfrm>
          <a:prstGeom prst="rect">
            <a:avLst/>
          </a:prstGeom>
        </p:spPr>
      </p:pic>
    </p:spTree>
    <p:extLst>
      <p:ext uri="{BB962C8B-B14F-4D97-AF65-F5344CB8AC3E}">
        <p14:creationId xmlns:p14="http://schemas.microsoft.com/office/powerpoint/2010/main" val="3379974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140458924"/>
              </p:ext>
            </p:extLst>
          </p:nvPr>
        </p:nvGraphicFramePr>
        <p:xfrm>
          <a:off x="679927" y="147952"/>
          <a:ext cx="9690743" cy="6314121"/>
        </p:xfrm>
        <a:graphic>
          <a:graphicData uri="http://schemas.openxmlformats.org/drawingml/2006/table">
            <a:tbl>
              <a:tblPr firstRow="1" firstCol="1" bandRow="1">
                <a:tableStyleId>{5940675A-B579-460E-94D1-54222C63F5DA}</a:tableStyleId>
              </a:tblPr>
              <a:tblGrid>
                <a:gridCol w="3050093">
                  <a:extLst>
                    <a:ext uri="{9D8B030D-6E8A-4147-A177-3AD203B41FA5}">
                      <a16:colId xmlns:a16="http://schemas.microsoft.com/office/drawing/2014/main" val="3877506010"/>
                    </a:ext>
                  </a:extLst>
                </a:gridCol>
                <a:gridCol w="2165741">
                  <a:extLst>
                    <a:ext uri="{9D8B030D-6E8A-4147-A177-3AD203B41FA5}">
                      <a16:colId xmlns:a16="http://schemas.microsoft.com/office/drawing/2014/main" val="1238073941"/>
                    </a:ext>
                  </a:extLst>
                </a:gridCol>
                <a:gridCol w="4474909">
                  <a:extLst>
                    <a:ext uri="{9D8B030D-6E8A-4147-A177-3AD203B41FA5}">
                      <a16:colId xmlns:a16="http://schemas.microsoft.com/office/drawing/2014/main" val="745251388"/>
                    </a:ext>
                  </a:extLst>
                </a:gridCol>
              </a:tblGrid>
              <a:tr h="1107661">
                <a:tc>
                  <a:txBody>
                    <a:bodyPr/>
                    <a:lstStyle/>
                    <a:p>
                      <a:pPr algn="ctr">
                        <a:lnSpc>
                          <a:spcPct val="115000"/>
                        </a:lnSpc>
                        <a:spcAft>
                          <a:spcPts val="0"/>
                        </a:spcAft>
                      </a:pPr>
                      <a:r>
                        <a:rPr lang="en-GB" sz="2000" b="1" dirty="0">
                          <a:effectLst/>
                          <a:latin typeface="Lucida Bright" panose="02040602050505020304" pitchFamily="18" charset="0"/>
                        </a:rPr>
                        <a:t> Year Group</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tc>
                  <a:txBody>
                    <a:bodyPr/>
                    <a:lstStyle/>
                    <a:p>
                      <a:pPr algn="ctr">
                        <a:lnSpc>
                          <a:spcPct val="115000"/>
                        </a:lnSpc>
                        <a:spcAft>
                          <a:spcPts val="0"/>
                        </a:spcAft>
                      </a:pPr>
                      <a:r>
                        <a:rPr lang="en-GB" sz="2000" b="1" dirty="0">
                          <a:effectLst/>
                          <a:latin typeface="Lucida Bright" panose="02040602050505020304" pitchFamily="18" charset="0"/>
                        </a:rPr>
                        <a:t>Class Numbers</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tc>
                  <a:txBody>
                    <a:bodyPr/>
                    <a:lstStyle/>
                    <a:p>
                      <a:pPr algn="ctr">
                        <a:lnSpc>
                          <a:spcPct val="115000"/>
                        </a:lnSpc>
                        <a:spcAft>
                          <a:spcPts val="0"/>
                        </a:spcAft>
                      </a:pPr>
                      <a:r>
                        <a:rPr lang="en-GB" sz="2000" b="1" dirty="0">
                          <a:effectLst/>
                          <a:latin typeface="Lucida Bright" panose="02040602050505020304" pitchFamily="18" charset="0"/>
                        </a:rPr>
                        <a:t>Teachers</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extLst>
                  <a:ext uri="{0D108BD9-81ED-4DB2-BD59-A6C34878D82A}">
                    <a16:rowId xmlns:a16="http://schemas.microsoft.com/office/drawing/2014/main" val="3967506222"/>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Foundation 0 and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F0/F1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a:t>
                      </a:r>
                      <a:r>
                        <a:rPr lang="en-GB" sz="1600" dirty="0" err="1">
                          <a:solidFill>
                            <a:srgbClr val="000000"/>
                          </a:solidFill>
                          <a:effectLst/>
                          <a:latin typeface="Lucida Bright" panose="02040602050505020304" pitchFamily="18" charset="0"/>
                          <a:ea typeface="Calibri" panose="020F0502020204030204" pitchFamily="34" charset="0"/>
                          <a:cs typeface="Calibri" panose="020F0502020204030204" pitchFamily="34" charset="0"/>
                        </a:rPr>
                        <a:t>Lambley</a:t>
                      </a: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 and Miss Smith</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1975868156"/>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Foundation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Shuttleworth (whilst Miss Baker is on maternity leave)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620841160"/>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Gibbs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747479015"/>
                  </a:ext>
                </a:extLst>
              </a:tr>
              <a:tr h="460043">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Blach</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718115286"/>
                  </a:ext>
                </a:extLst>
              </a:tr>
              <a:tr h="39103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3</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3</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Bingley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107136590"/>
                  </a:ext>
                </a:extLst>
              </a:tr>
              <a:tr h="39103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Kefallinos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484661225"/>
                  </a:ext>
                </a:extLst>
              </a:tr>
              <a:tr h="38667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Satterlee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3908720015"/>
                  </a:ext>
                </a:extLst>
              </a:tr>
              <a:tr h="38667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Richmond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88175146"/>
                  </a:ext>
                </a:extLst>
              </a:tr>
              <a:tr h="1760404">
                <a:tc>
                  <a:txBody>
                    <a:bodyPr/>
                    <a:lstStyle/>
                    <a:p>
                      <a:pPr algn="ctr">
                        <a:lnSpc>
                          <a:spcPct val="115000"/>
                        </a:lnSpc>
                        <a:spcAft>
                          <a:spcPts val="0"/>
                        </a:spcAft>
                      </a:pPr>
                      <a:r>
                        <a:rPr lang="en-GB" sz="1600" b="1" dirty="0">
                          <a:effectLst/>
                          <a:latin typeface="Lucida Bright" panose="02040602050505020304" pitchFamily="18" charset="0"/>
                        </a:rPr>
                        <a:t>Other Teaching Staff:</a:t>
                      </a:r>
                      <a:endParaRPr lang="en-GB" sz="16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75000"/>
                      </a:schemeClr>
                    </a:solidFill>
                  </a:tcPr>
                </a:tc>
                <a:tc gridSpan="2">
                  <a:txBody>
                    <a:bodyPr/>
                    <a:lstStyle/>
                    <a:p>
                      <a:pPr>
                        <a:lnSpc>
                          <a:spcPct val="115000"/>
                        </a:lnSpc>
                        <a:spcAft>
                          <a:spcPts val="0"/>
                        </a:spcAft>
                      </a:pPr>
                      <a:r>
                        <a:rPr lang="en-GB" sz="1600" dirty="0">
                          <a:effectLst/>
                          <a:latin typeface="Lucida Bright" panose="02040602050505020304" pitchFamily="18" charset="0"/>
                        </a:rPr>
                        <a:t>Mrs Stone – Cover Teacher </a:t>
                      </a:r>
                    </a:p>
                    <a:p>
                      <a:pPr>
                        <a:lnSpc>
                          <a:spcPct val="115000"/>
                        </a:lnSpc>
                        <a:spcAft>
                          <a:spcPts val="0"/>
                        </a:spcAft>
                      </a:pPr>
                      <a:r>
                        <a:rPr lang="en-GB" sz="1600" dirty="0">
                          <a:effectLst/>
                          <a:latin typeface="Lucida Bright" panose="02040602050505020304" pitchFamily="18" charset="0"/>
                        </a:rPr>
                        <a:t>Mrs Moran – Cover Teaching Assistant </a:t>
                      </a:r>
                    </a:p>
                    <a:p>
                      <a:pPr>
                        <a:lnSpc>
                          <a:spcPct val="115000"/>
                        </a:lnSpc>
                        <a:spcAft>
                          <a:spcPts val="0"/>
                        </a:spcAft>
                      </a:pPr>
                      <a:r>
                        <a:rPr lang="en-GB" sz="1600" dirty="0">
                          <a:effectLst/>
                          <a:latin typeface="Lucida Bright" panose="02040602050505020304" pitchFamily="18" charset="0"/>
                        </a:rPr>
                        <a:t>Mrs Moore – Teaching Assistant </a:t>
                      </a:r>
                    </a:p>
                    <a:p>
                      <a:pPr>
                        <a:lnSpc>
                          <a:spcPct val="115000"/>
                        </a:lnSpc>
                        <a:spcAft>
                          <a:spcPts val="0"/>
                        </a:spcAft>
                      </a:pPr>
                      <a:r>
                        <a:rPr lang="en-GB" sz="1600" dirty="0">
                          <a:effectLst/>
                          <a:latin typeface="Lucida Bright" panose="02040602050505020304" pitchFamily="18" charset="0"/>
                        </a:rPr>
                        <a:t>Mrs Machin -  Teaching Assistant </a:t>
                      </a:r>
                    </a:p>
                    <a:p>
                      <a:pPr>
                        <a:lnSpc>
                          <a:spcPct val="115000"/>
                        </a:lnSpc>
                        <a:spcAft>
                          <a:spcPts val="0"/>
                        </a:spcAft>
                      </a:pPr>
                      <a:r>
                        <a:rPr lang="en-GB" sz="1600" dirty="0">
                          <a:effectLst/>
                          <a:latin typeface="Lucida Bright" panose="02040602050505020304" pitchFamily="18" charset="0"/>
                        </a:rPr>
                        <a:t>Miss Gall – Teaching Assistant </a:t>
                      </a:r>
                    </a:p>
                    <a:p>
                      <a:pPr>
                        <a:lnSpc>
                          <a:spcPct val="115000"/>
                        </a:lnSpc>
                        <a:spcAft>
                          <a:spcPts val="0"/>
                        </a:spcAft>
                      </a:pPr>
                      <a:r>
                        <a:rPr lang="en-GB" sz="1600" dirty="0">
                          <a:effectLst/>
                          <a:latin typeface="Lucida Bright" panose="02040602050505020304" pitchFamily="18" charset="0"/>
                        </a:rPr>
                        <a:t>Mr Lindley – Teaching Assistant and Sports Teacher </a:t>
                      </a:r>
                    </a:p>
                  </a:txBody>
                  <a:tcPr marL="68580" marR="68580" marT="0" marB="0" anchor="ctr">
                    <a:solidFill>
                      <a:schemeClr val="accent1">
                        <a:lumMod val="75000"/>
                      </a:schemeClr>
                    </a:solidFill>
                  </a:tcPr>
                </a:tc>
                <a:tc hMerge="1">
                  <a:txBody>
                    <a:bodyPr/>
                    <a:lstStyle/>
                    <a:p>
                      <a:endParaRPr lang="en-GB"/>
                    </a:p>
                  </a:txBody>
                  <a:tcPr/>
                </a:tc>
                <a:extLst>
                  <a:ext uri="{0D108BD9-81ED-4DB2-BD59-A6C34878D82A}">
                    <a16:rowId xmlns:a16="http://schemas.microsoft.com/office/drawing/2014/main" val="2336194459"/>
                  </a:ext>
                </a:extLst>
              </a:tr>
            </a:tbl>
          </a:graphicData>
        </a:graphic>
      </p:graphicFrame>
    </p:spTree>
    <p:extLst>
      <p:ext uri="{BB962C8B-B14F-4D97-AF65-F5344CB8AC3E}">
        <p14:creationId xmlns:p14="http://schemas.microsoft.com/office/powerpoint/2010/main" val="15605829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894" y="243840"/>
            <a:ext cx="8596668" cy="644434"/>
          </a:xfrm>
        </p:spPr>
        <p:txBody>
          <a:bodyPr>
            <a:noAutofit/>
          </a:bodyPr>
          <a:lstStyle/>
          <a:p>
            <a:r>
              <a:rPr lang="en-GB" sz="4000" b="1" dirty="0">
                <a:solidFill>
                  <a:schemeClr val="accent1">
                    <a:lumMod val="75000"/>
                  </a:schemeClr>
                </a:solidFill>
                <a:latin typeface="Lucida Bright" panose="02040602050505020304" pitchFamily="18" charset="0"/>
              </a:rPr>
              <a:t>Entering and Leaving School</a:t>
            </a:r>
          </a:p>
        </p:txBody>
      </p:sp>
      <p:sp>
        <p:nvSpPr>
          <p:cNvPr id="3" name="Content Placeholder 2"/>
          <p:cNvSpPr>
            <a:spLocks noGrp="1"/>
          </p:cNvSpPr>
          <p:nvPr>
            <p:ph idx="1"/>
          </p:nvPr>
        </p:nvSpPr>
        <p:spPr>
          <a:xfrm>
            <a:off x="405427" y="965884"/>
            <a:ext cx="10567372" cy="3250275"/>
          </a:xfrm>
        </p:spPr>
        <p:txBody>
          <a:bodyPr>
            <a:noAutofit/>
          </a:bodyPr>
          <a:lstStyle/>
          <a:p>
            <a:r>
              <a:rPr lang="en-GB" sz="2800" dirty="0">
                <a:solidFill>
                  <a:schemeClr val="tx1"/>
                </a:solidFill>
                <a:latin typeface="Lucida Bright" panose="02040602050505020304" pitchFamily="18" charset="0"/>
              </a:rPr>
              <a:t>All children come into school through the main playground and go in through their own classroom door. </a:t>
            </a:r>
          </a:p>
          <a:p>
            <a:r>
              <a:rPr lang="en-GB" sz="2800" dirty="0">
                <a:solidFill>
                  <a:schemeClr val="tx1"/>
                </a:solidFill>
                <a:latin typeface="Lucida Bright" panose="02040602050505020304" pitchFamily="18" charset="0"/>
              </a:rPr>
              <a:t>Classroom doors open at 8:45am ready for school to start at 8:50a.m.</a:t>
            </a:r>
          </a:p>
          <a:p>
            <a:r>
              <a:rPr lang="en-US" sz="2800" dirty="0">
                <a:solidFill>
                  <a:schemeClr val="tx1"/>
                </a:solidFill>
                <a:latin typeface="Lucida Bright" panose="02040602050505020304" pitchFamily="18" charset="0"/>
              </a:rPr>
              <a:t>All children enter school in the morning on their own. </a:t>
            </a:r>
          </a:p>
          <a:p>
            <a:r>
              <a:rPr lang="en-GB" sz="2800" dirty="0">
                <a:solidFill>
                  <a:schemeClr val="tx1"/>
                </a:solidFill>
                <a:latin typeface="Lucida Bright" panose="02040602050505020304" pitchFamily="18" charset="0"/>
              </a:rPr>
              <a:t>All children finish school at 3:20p.m. and are collected from their own classroom door.</a:t>
            </a:r>
          </a:p>
          <a:p>
            <a:r>
              <a:rPr lang="en-GB" sz="2800" dirty="0">
                <a:solidFill>
                  <a:schemeClr val="tx1"/>
                </a:solidFill>
                <a:latin typeface="Lucida Bright" panose="02040602050505020304" pitchFamily="18" charset="0"/>
              </a:rPr>
              <a:t>Children from our classes are not permitted to walk home alone. </a:t>
            </a:r>
          </a:p>
          <a:p>
            <a:r>
              <a:rPr lang="en-GB" sz="2800" dirty="0">
                <a:solidFill>
                  <a:srgbClr val="FF0000"/>
                </a:solidFill>
                <a:latin typeface="Lucida Bright" panose="02040602050505020304" pitchFamily="18" charset="0"/>
              </a:rPr>
              <a:t>If your child is being collected by someone they are not normally collected by, please let teachers or the office know before the end of the day.</a:t>
            </a:r>
          </a:p>
        </p:txBody>
      </p:sp>
    </p:spTree>
    <p:extLst>
      <p:ext uri="{BB962C8B-B14F-4D97-AF65-F5344CB8AC3E}">
        <p14:creationId xmlns:p14="http://schemas.microsoft.com/office/powerpoint/2010/main" val="1667847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209006"/>
            <a:ext cx="8596668" cy="653143"/>
          </a:xfrm>
        </p:spPr>
        <p:txBody>
          <a:bodyPr>
            <a:noAutofit/>
          </a:bodyPr>
          <a:lstStyle/>
          <a:p>
            <a:r>
              <a:rPr lang="en-GB" sz="4000" b="1" dirty="0">
                <a:solidFill>
                  <a:schemeClr val="accent1">
                    <a:lumMod val="75000"/>
                  </a:schemeClr>
                </a:solidFill>
                <a:latin typeface="Lucida Bright" panose="02040602050505020304" pitchFamily="18" charset="0"/>
              </a:rPr>
              <a:t>Communication</a:t>
            </a:r>
          </a:p>
        </p:txBody>
      </p:sp>
      <p:sp>
        <p:nvSpPr>
          <p:cNvPr id="3" name="Content Placeholder 2"/>
          <p:cNvSpPr>
            <a:spLocks noGrp="1"/>
          </p:cNvSpPr>
          <p:nvPr>
            <p:ph idx="1"/>
          </p:nvPr>
        </p:nvSpPr>
        <p:spPr>
          <a:xfrm>
            <a:off x="546986" y="1027612"/>
            <a:ext cx="9168513" cy="4894217"/>
          </a:xfrm>
        </p:spPr>
        <p:txBody>
          <a:bodyPr>
            <a:noAutofit/>
          </a:bodyPr>
          <a:lstStyle/>
          <a:p>
            <a:r>
              <a:rPr lang="en-GB" sz="2400" dirty="0">
                <a:solidFill>
                  <a:schemeClr val="tx1"/>
                </a:solidFill>
                <a:latin typeface="Lucida Bright" panose="02040602050505020304" pitchFamily="18" charset="0"/>
              </a:rPr>
              <a:t>Teachers will be at their classroom doors at the start and end of each day for any quick concerns or information you wish to share – please be aware that this can be a busy time. </a:t>
            </a:r>
          </a:p>
          <a:p>
            <a:r>
              <a:rPr lang="en-GB" sz="2400" dirty="0">
                <a:solidFill>
                  <a:schemeClr val="tx1"/>
                </a:solidFill>
                <a:latin typeface="Lucida Bright" panose="02040602050505020304" pitchFamily="18" charset="0"/>
              </a:rPr>
              <a:t>Text and phone messages, via the school office, can also get passed onto class teachers if needed.</a:t>
            </a:r>
          </a:p>
          <a:p>
            <a:r>
              <a:rPr lang="en-GB" sz="2400" dirty="0">
                <a:solidFill>
                  <a:schemeClr val="tx1"/>
                </a:solidFill>
                <a:latin typeface="Lucida Bright" panose="02040602050505020304" pitchFamily="18" charset="0"/>
              </a:rPr>
              <a:t>For a longer chat, please contact the school office to make an appointment for us to contact you by telephone.</a:t>
            </a:r>
          </a:p>
          <a:p>
            <a:r>
              <a:rPr lang="en-GB" sz="2400" dirty="0">
                <a:solidFill>
                  <a:schemeClr val="tx1"/>
                </a:solidFill>
                <a:latin typeface="Lucida Bright" panose="02040602050505020304" pitchFamily="18" charset="0"/>
              </a:rPr>
              <a:t>You can also contact class teachers directly by email. Please be aware that we only access these when possible during school hours. My email addresses is:</a:t>
            </a:r>
          </a:p>
          <a:p>
            <a:pPr marL="457200" lvl="1" indent="0">
              <a:buNone/>
            </a:pPr>
            <a:r>
              <a:rPr lang="en-GB" sz="2400" dirty="0">
                <a:solidFill>
                  <a:schemeClr val="tx1"/>
                </a:solidFill>
                <a:latin typeface="Lucida Bright" panose="02040602050505020304" pitchFamily="18" charset="0"/>
                <a:hlinkClick r:id="rId2">
                  <a:extLst>
                    <a:ext uri="{A12FA001-AC4F-418D-AE19-62706E023703}">
                      <ahyp:hlinkClr xmlns:ahyp="http://schemas.microsoft.com/office/drawing/2018/hyperlinkcolor" val="tx"/>
                    </a:ext>
                  </a:extLst>
                </a:hlinkClick>
              </a:rPr>
              <a:t>mkefallinos@heathlands.notts.sch.uk</a:t>
            </a:r>
            <a:r>
              <a:rPr lang="en-GB" sz="2400" dirty="0">
                <a:solidFill>
                  <a:schemeClr val="tx1"/>
                </a:solidFill>
                <a:latin typeface="Lucida Bright" panose="02040602050505020304" pitchFamily="18" charset="0"/>
              </a:rPr>
              <a:t> </a:t>
            </a:r>
          </a:p>
        </p:txBody>
      </p:sp>
    </p:spTree>
    <p:extLst>
      <p:ext uri="{BB962C8B-B14F-4D97-AF65-F5344CB8AC3E}">
        <p14:creationId xmlns:p14="http://schemas.microsoft.com/office/powerpoint/2010/main" val="2012565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6CCBB2-BA3A-405C-9C7B-3028B7D0DB1D}"/>
              </a:ext>
            </a:extLst>
          </p:cNvPr>
          <p:cNvSpPr txBox="1"/>
          <p:nvPr/>
        </p:nvSpPr>
        <p:spPr>
          <a:xfrm>
            <a:off x="673100" y="419100"/>
            <a:ext cx="8813800" cy="523220"/>
          </a:xfrm>
          <a:prstGeom prst="rect">
            <a:avLst/>
          </a:prstGeom>
          <a:noFill/>
        </p:spPr>
        <p:txBody>
          <a:bodyPr wrap="square" rtlCol="0">
            <a:spAutoFit/>
          </a:bodyPr>
          <a:lstStyle/>
          <a:p>
            <a:r>
              <a:rPr lang="en-GB" sz="2800" dirty="0">
                <a:latin typeface="Lucida Bright" panose="02040602050505020304" pitchFamily="18" charset="0"/>
              </a:rPr>
              <a:t>Year 4 Learning Overview </a:t>
            </a:r>
          </a:p>
        </p:txBody>
      </p:sp>
      <p:pic>
        <p:nvPicPr>
          <p:cNvPr id="5" name="Picture 4">
            <a:extLst>
              <a:ext uri="{FF2B5EF4-FFF2-40B4-BE49-F238E27FC236}">
                <a16:creationId xmlns:a16="http://schemas.microsoft.com/office/drawing/2014/main" id="{E4612027-56FC-47EB-8302-6FAC7B57151A}"/>
              </a:ext>
            </a:extLst>
          </p:cNvPr>
          <p:cNvPicPr>
            <a:picLocks noChangeAspect="1"/>
          </p:cNvPicPr>
          <p:nvPr/>
        </p:nvPicPr>
        <p:blipFill>
          <a:blip r:embed="rId2"/>
          <a:stretch>
            <a:fillRect/>
          </a:stretch>
        </p:blipFill>
        <p:spPr>
          <a:xfrm>
            <a:off x="948267" y="942320"/>
            <a:ext cx="8538633" cy="5869765"/>
          </a:xfrm>
          <a:prstGeom prst="rect">
            <a:avLst/>
          </a:prstGeom>
        </p:spPr>
      </p:pic>
    </p:spTree>
    <p:extLst>
      <p:ext uri="{BB962C8B-B14F-4D97-AF65-F5344CB8AC3E}">
        <p14:creationId xmlns:p14="http://schemas.microsoft.com/office/powerpoint/2010/main" val="800849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300" y="312586"/>
            <a:ext cx="8494375" cy="643246"/>
          </a:xfrm>
        </p:spPr>
        <p:txBody>
          <a:bodyPr>
            <a:normAutofit fontScale="90000"/>
          </a:bodyPr>
          <a:lstStyle/>
          <a:p>
            <a:r>
              <a:rPr lang="en-GB" sz="4400" b="1" dirty="0">
                <a:solidFill>
                  <a:schemeClr val="accent1">
                    <a:lumMod val="75000"/>
                  </a:schemeClr>
                </a:solidFill>
                <a:latin typeface="Lucida Bright" panose="02040602050505020304" pitchFamily="18" charset="0"/>
              </a:rPr>
              <a:t>RSHE</a:t>
            </a:r>
            <a:r>
              <a:rPr lang="en-GB" sz="4000" b="1" dirty="0">
                <a:solidFill>
                  <a:schemeClr val="accent1">
                    <a:lumMod val="75000"/>
                  </a:schemeClr>
                </a:solidFill>
                <a:latin typeface="Lucida Bright" panose="02040602050505020304" pitchFamily="18" charset="0"/>
              </a:rPr>
              <a:t> </a:t>
            </a:r>
            <a:r>
              <a:rPr lang="en-GB" sz="3000" b="1" dirty="0">
                <a:solidFill>
                  <a:schemeClr val="accent1">
                    <a:lumMod val="75000"/>
                  </a:schemeClr>
                </a:solidFill>
                <a:latin typeface="Lucida Bright" panose="02040602050505020304" pitchFamily="18" charset="0"/>
              </a:rPr>
              <a:t>(Relationship, Sex &amp; Health Education)</a:t>
            </a:r>
          </a:p>
        </p:txBody>
      </p:sp>
      <p:sp>
        <p:nvSpPr>
          <p:cNvPr id="3" name="Content Placeholder 2"/>
          <p:cNvSpPr>
            <a:spLocks noGrp="1"/>
          </p:cNvSpPr>
          <p:nvPr>
            <p:ph idx="1"/>
          </p:nvPr>
        </p:nvSpPr>
        <p:spPr>
          <a:xfrm>
            <a:off x="493300" y="1157255"/>
            <a:ext cx="9076266" cy="3661487"/>
          </a:xfrm>
        </p:spPr>
        <p:txBody>
          <a:bodyPr>
            <a:noAutofit/>
          </a:bodyPr>
          <a:lstStyle/>
          <a:p>
            <a:r>
              <a:rPr lang="en-US" sz="2400" dirty="0">
                <a:solidFill>
                  <a:schemeClr val="tx1"/>
                </a:solidFill>
                <a:latin typeface="Lucida Bright" panose="02040602050505020304" pitchFamily="18" charset="0"/>
              </a:rPr>
              <a:t>The following RSHE topics are taught to each year group in an age appropriate way:</a:t>
            </a:r>
          </a:p>
          <a:p>
            <a:pPr lvl="1">
              <a:spcBef>
                <a:spcPts val="0"/>
              </a:spcBef>
            </a:pPr>
            <a:r>
              <a:rPr lang="en-GB" sz="2200" dirty="0">
                <a:solidFill>
                  <a:schemeClr val="tx1"/>
                </a:solidFill>
                <a:latin typeface="Lucida Bright" panose="02040602050505020304" pitchFamily="18" charset="0"/>
                <a:ea typeface="Calibri" panose="020F0502020204030204" pitchFamily="34" charset="0"/>
                <a:cs typeface="Times New Roman" panose="02020603050405020304" pitchFamily="18" charset="0"/>
              </a:rPr>
              <a:t>Families &amp; People who Care for Me</a:t>
            </a:r>
          </a:p>
          <a:p>
            <a:pPr lvl="1">
              <a:spcBef>
                <a:spcPts val="0"/>
              </a:spcBef>
            </a:pPr>
            <a:r>
              <a:rPr lang="en-GB" sz="2200" dirty="0">
                <a:solidFill>
                  <a:schemeClr val="tx1"/>
                </a:solidFill>
                <a:latin typeface="Lucida Bright" panose="02040602050505020304" pitchFamily="18" charset="0"/>
              </a:rPr>
              <a:t>Caring Friendships</a:t>
            </a:r>
          </a:p>
          <a:p>
            <a:pPr lvl="1" fontAlgn="ctr">
              <a:spcBef>
                <a:spcPts val="0"/>
              </a:spcBef>
            </a:pPr>
            <a:r>
              <a:rPr lang="en-GB" sz="2200" dirty="0">
                <a:solidFill>
                  <a:schemeClr val="tx1"/>
                </a:solidFill>
                <a:latin typeface="Lucida Bright" panose="02040602050505020304" pitchFamily="18" charset="0"/>
              </a:rPr>
              <a:t>Respectful Relationships</a:t>
            </a:r>
          </a:p>
          <a:p>
            <a:pPr lvl="1" fontAlgn="ctr">
              <a:spcBef>
                <a:spcPts val="0"/>
              </a:spcBef>
            </a:pPr>
            <a:r>
              <a:rPr lang="en-GB" sz="2200" dirty="0">
                <a:solidFill>
                  <a:schemeClr val="tx1"/>
                </a:solidFill>
                <a:latin typeface="Lucida Bright" panose="02040602050505020304" pitchFamily="18" charset="0"/>
              </a:rPr>
              <a:t>Online Relationships</a:t>
            </a:r>
          </a:p>
          <a:p>
            <a:pPr lvl="1" fontAlgn="ctr">
              <a:spcBef>
                <a:spcPts val="0"/>
              </a:spcBef>
            </a:pPr>
            <a:r>
              <a:rPr lang="en-GB" sz="2200" dirty="0">
                <a:solidFill>
                  <a:schemeClr val="tx1"/>
                </a:solidFill>
                <a:latin typeface="Lucida Bright" panose="02040602050505020304" pitchFamily="18" charset="0"/>
              </a:rPr>
              <a:t>Being Safe</a:t>
            </a:r>
          </a:p>
          <a:p>
            <a:pPr lvl="1" fontAlgn="ctr">
              <a:spcBef>
                <a:spcPts val="0"/>
              </a:spcBef>
            </a:pPr>
            <a:r>
              <a:rPr lang="en-GB" sz="2200" dirty="0">
                <a:solidFill>
                  <a:schemeClr val="tx1"/>
                </a:solidFill>
                <a:latin typeface="Lucida Bright" panose="02040602050505020304" pitchFamily="18" charset="0"/>
              </a:rPr>
              <a:t>Mental Wellbeing</a:t>
            </a:r>
          </a:p>
          <a:p>
            <a:pPr lvl="1" fontAlgn="ctr">
              <a:spcBef>
                <a:spcPts val="0"/>
              </a:spcBef>
            </a:pPr>
            <a:r>
              <a:rPr lang="en-GB" sz="2200" dirty="0">
                <a:solidFill>
                  <a:schemeClr val="tx1"/>
                </a:solidFill>
                <a:latin typeface="Lucida Bright" panose="02040602050505020304" pitchFamily="18" charset="0"/>
              </a:rPr>
              <a:t>Internet Safety and Harms</a:t>
            </a:r>
          </a:p>
          <a:p>
            <a:pPr lvl="1" fontAlgn="ctr">
              <a:spcBef>
                <a:spcPts val="0"/>
              </a:spcBef>
            </a:pPr>
            <a:r>
              <a:rPr lang="en-GB" sz="2200" dirty="0">
                <a:solidFill>
                  <a:schemeClr val="tx1"/>
                </a:solidFill>
                <a:latin typeface="Lucida Bright" panose="02040602050505020304" pitchFamily="18" charset="0"/>
              </a:rPr>
              <a:t>Physical Health and Fitness</a:t>
            </a:r>
          </a:p>
          <a:p>
            <a:pPr lvl="1" fontAlgn="ctr">
              <a:spcBef>
                <a:spcPts val="0"/>
              </a:spcBef>
            </a:pPr>
            <a:r>
              <a:rPr lang="en-GB" sz="2200" dirty="0">
                <a:solidFill>
                  <a:schemeClr val="tx1"/>
                </a:solidFill>
                <a:latin typeface="Lucida Bright" panose="02040602050505020304" pitchFamily="18" charset="0"/>
              </a:rPr>
              <a:t>Healthy Eating</a:t>
            </a:r>
          </a:p>
          <a:p>
            <a:pPr lvl="1" fontAlgn="ctr">
              <a:spcBef>
                <a:spcPts val="0"/>
              </a:spcBef>
            </a:pPr>
            <a:r>
              <a:rPr lang="en-GB" sz="2200" dirty="0">
                <a:solidFill>
                  <a:schemeClr val="tx1"/>
                </a:solidFill>
                <a:latin typeface="Lucida Bright" panose="02040602050505020304" pitchFamily="18" charset="0"/>
              </a:rPr>
              <a:t>Drugs, Alcohol and Tobacco</a:t>
            </a:r>
          </a:p>
          <a:p>
            <a:pPr lvl="1" fontAlgn="ctr">
              <a:spcBef>
                <a:spcPts val="0"/>
              </a:spcBef>
            </a:pPr>
            <a:r>
              <a:rPr lang="en-GB" sz="2200" dirty="0">
                <a:solidFill>
                  <a:schemeClr val="tx1"/>
                </a:solidFill>
                <a:latin typeface="Lucida Bright" panose="02040602050505020304" pitchFamily="18" charset="0"/>
              </a:rPr>
              <a:t>Health and Prevention</a:t>
            </a:r>
          </a:p>
          <a:p>
            <a:pPr lvl="1" fontAlgn="ctr">
              <a:spcBef>
                <a:spcPts val="0"/>
              </a:spcBef>
            </a:pPr>
            <a:r>
              <a:rPr lang="en-GB" sz="2200" dirty="0">
                <a:solidFill>
                  <a:schemeClr val="tx1"/>
                </a:solidFill>
                <a:latin typeface="Lucida Bright" panose="02040602050505020304" pitchFamily="18" charset="0"/>
              </a:rPr>
              <a:t>First Aid</a:t>
            </a:r>
          </a:p>
          <a:p>
            <a:pPr lvl="1" fontAlgn="ctr">
              <a:spcBef>
                <a:spcPts val="0"/>
              </a:spcBef>
            </a:pPr>
            <a:r>
              <a:rPr lang="en-GB" sz="2200" dirty="0">
                <a:solidFill>
                  <a:schemeClr val="tx1"/>
                </a:solidFill>
                <a:latin typeface="Lucida Bright" panose="02040602050505020304" pitchFamily="18" charset="0"/>
              </a:rPr>
              <a:t>Changing Adolescent Body</a:t>
            </a:r>
          </a:p>
          <a:p>
            <a:pPr lvl="1" fontAlgn="ctr">
              <a:spcBef>
                <a:spcPts val="0"/>
              </a:spcBef>
            </a:pPr>
            <a:r>
              <a:rPr lang="en-GB" sz="2200" dirty="0">
                <a:solidFill>
                  <a:schemeClr val="tx1"/>
                </a:solidFill>
                <a:latin typeface="Lucida Bright" panose="02040602050505020304" pitchFamily="18" charset="0"/>
              </a:rPr>
              <a:t>Sex Education (Year 6 only)</a:t>
            </a:r>
          </a:p>
        </p:txBody>
      </p:sp>
    </p:spTree>
    <p:extLst>
      <p:ext uri="{BB962C8B-B14F-4D97-AF65-F5344CB8AC3E}">
        <p14:creationId xmlns:p14="http://schemas.microsoft.com/office/powerpoint/2010/main" val="1765916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4446" y="839059"/>
            <a:ext cx="8494375" cy="643246"/>
          </a:xfrm>
        </p:spPr>
        <p:txBody>
          <a:bodyPr>
            <a:normAutofit fontScale="90000"/>
          </a:bodyPr>
          <a:lstStyle/>
          <a:p>
            <a:r>
              <a:rPr lang="en-GB" sz="4400" b="1" dirty="0">
                <a:solidFill>
                  <a:schemeClr val="accent1">
                    <a:lumMod val="75000"/>
                  </a:schemeClr>
                </a:solidFill>
                <a:latin typeface="Lucida Bright" panose="02040602050505020304" pitchFamily="18" charset="0"/>
              </a:rPr>
              <a:t>RSHE</a:t>
            </a:r>
            <a:r>
              <a:rPr lang="en-GB" sz="4000" b="1" dirty="0">
                <a:solidFill>
                  <a:schemeClr val="accent1">
                    <a:lumMod val="75000"/>
                  </a:schemeClr>
                </a:solidFill>
                <a:latin typeface="Lucida Bright" panose="02040602050505020304" pitchFamily="18" charset="0"/>
              </a:rPr>
              <a:t> </a:t>
            </a:r>
            <a:r>
              <a:rPr lang="en-GB" sz="3000" b="1" dirty="0">
                <a:solidFill>
                  <a:schemeClr val="accent1">
                    <a:lumMod val="75000"/>
                  </a:schemeClr>
                </a:solidFill>
                <a:latin typeface="Lucida Bright" panose="02040602050505020304" pitchFamily="18" charset="0"/>
              </a:rPr>
              <a:t>(Relationship, Sex &amp; Health Education)</a:t>
            </a:r>
          </a:p>
        </p:txBody>
      </p:sp>
      <p:sp>
        <p:nvSpPr>
          <p:cNvPr id="3" name="Content Placeholder 2"/>
          <p:cNvSpPr>
            <a:spLocks noGrp="1"/>
          </p:cNvSpPr>
          <p:nvPr>
            <p:ph idx="1"/>
          </p:nvPr>
        </p:nvSpPr>
        <p:spPr>
          <a:xfrm>
            <a:off x="442152" y="1849982"/>
            <a:ext cx="8683375" cy="3661487"/>
          </a:xfrm>
        </p:spPr>
        <p:txBody>
          <a:bodyPr>
            <a:normAutofit fontScale="92500" lnSpcReduction="10000"/>
          </a:bodyPr>
          <a:lstStyle/>
          <a:p>
            <a:r>
              <a:rPr lang="en-GB" sz="2800" dirty="0">
                <a:solidFill>
                  <a:schemeClr val="tx1"/>
                </a:solidFill>
                <a:latin typeface="Lucida Bright" panose="02040602050505020304" pitchFamily="18" charset="0"/>
              </a:rPr>
              <a:t>All parts of RSHE, except the Sex Education, are compulsory for Primary age children. Further information about the full RSHE content for Year 4 can be found further below.</a:t>
            </a:r>
          </a:p>
          <a:p>
            <a:r>
              <a:rPr lang="en-GB" sz="2800" dirty="0">
                <a:solidFill>
                  <a:schemeClr val="tx1"/>
                </a:solidFill>
                <a:latin typeface="Lucida Bright" panose="02040602050505020304" pitchFamily="18" charset="0"/>
              </a:rPr>
              <a:t>RSHE is taught across our whole curriculum and across the whole school year, including on Values Days. </a:t>
            </a:r>
          </a:p>
          <a:p>
            <a:r>
              <a:rPr lang="en-GB" sz="2800" dirty="0">
                <a:solidFill>
                  <a:schemeClr val="tx1"/>
                </a:solidFill>
                <a:latin typeface="Lucida Bright" panose="02040602050505020304" pitchFamily="18" charset="0"/>
              </a:rPr>
              <a:t>If you have any concerns about any aspects of RSHE learning, please speak to me or Mrs Morgan.</a:t>
            </a:r>
            <a:endParaRPr lang="en-GB" dirty="0">
              <a:solidFill>
                <a:schemeClr val="tx1"/>
              </a:solidFill>
            </a:endParaRPr>
          </a:p>
          <a:p>
            <a:endParaRPr lang="en-GB" dirty="0"/>
          </a:p>
        </p:txBody>
      </p:sp>
    </p:spTree>
    <p:extLst>
      <p:ext uri="{BB962C8B-B14F-4D97-AF65-F5344CB8AC3E}">
        <p14:creationId xmlns:p14="http://schemas.microsoft.com/office/powerpoint/2010/main" val="8095606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218901"/>
            <a:ext cx="8596668" cy="634539"/>
          </a:xfrm>
        </p:spPr>
        <p:txBody>
          <a:bodyPr>
            <a:noAutofit/>
          </a:bodyPr>
          <a:lstStyle/>
          <a:p>
            <a:r>
              <a:rPr lang="en-GB" sz="4000" b="1" dirty="0">
                <a:solidFill>
                  <a:schemeClr val="accent1">
                    <a:lumMod val="75000"/>
                  </a:schemeClr>
                </a:solidFill>
                <a:latin typeface="Lucida Bright" panose="02040602050505020304" pitchFamily="18" charset="0"/>
              </a:rPr>
              <a:t>High 5 Reward</a:t>
            </a:r>
          </a:p>
        </p:txBody>
      </p:sp>
      <p:sp>
        <p:nvSpPr>
          <p:cNvPr id="3" name="Content Placeholder 2"/>
          <p:cNvSpPr>
            <a:spLocks noGrp="1"/>
          </p:cNvSpPr>
          <p:nvPr>
            <p:ph idx="1"/>
          </p:nvPr>
        </p:nvSpPr>
        <p:spPr>
          <a:xfrm>
            <a:off x="6096000" y="739895"/>
            <a:ext cx="5132410" cy="2689105"/>
          </a:xfrm>
        </p:spPr>
        <p:txBody>
          <a:bodyPr>
            <a:noAutofit/>
          </a:bodyPr>
          <a:lstStyle/>
          <a:p>
            <a:pPr marL="0" indent="0">
              <a:buNone/>
            </a:pPr>
            <a:r>
              <a:rPr lang="en-US" sz="2400" dirty="0">
                <a:solidFill>
                  <a:schemeClr val="tx1"/>
                </a:solidFill>
                <a:latin typeface="Lucida Bright" panose="02040602050505020304" pitchFamily="18" charset="0"/>
              </a:rPr>
              <a:t>The Heathlands High 5 is our way of celebrating children who fully embrace school life by: coming to school every day, regularly practicing reading, earning lots of Value Points, wearing the correct uniform and regularly completing homework. </a:t>
            </a:r>
          </a:p>
          <a:p>
            <a:pPr marL="0" indent="0">
              <a:buNone/>
            </a:pPr>
            <a:r>
              <a:rPr lang="en-US" sz="2400" dirty="0">
                <a:solidFill>
                  <a:schemeClr val="tx1"/>
                </a:solidFill>
                <a:latin typeface="Lucida Bright" panose="02040602050505020304" pitchFamily="18" charset="0"/>
              </a:rPr>
              <a:t>Children get three opportunities per year to earn this reward, and all children who succeed are invited to a special reward event, such as inflatables, a movie  afternoon or a water fight!</a:t>
            </a:r>
          </a:p>
          <a:p>
            <a:pPr marL="0" indent="0">
              <a:buNone/>
            </a:pPr>
            <a:endParaRPr lang="en-US" sz="2400" dirty="0">
              <a:solidFill>
                <a:schemeClr val="tx1"/>
              </a:solidFill>
              <a:latin typeface="Lucida Bright" panose="02040602050505020304" pitchFamily="18" charset="0"/>
            </a:endParaRPr>
          </a:p>
        </p:txBody>
      </p:sp>
      <p:pic>
        <p:nvPicPr>
          <p:cNvPr id="5" name="Picture 4">
            <a:extLst>
              <a:ext uri="{FF2B5EF4-FFF2-40B4-BE49-F238E27FC236}">
                <a16:creationId xmlns:a16="http://schemas.microsoft.com/office/drawing/2014/main" id="{4C30F139-FEA4-4C45-B5BD-58698CCAF7A5}"/>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492660" y="870682"/>
            <a:ext cx="5132410" cy="5472869"/>
          </a:xfrm>
          <a:prstGeom prst="rect">
            <a:avLst/>
          </a:prstGeom>
        </p:spPr>
      </p:pic>
    </p:spTree>
    <p:extLst>
      <p:ext uri="{BB962C8B-B14F-4D97-AF65-F5344CB8AC3E}">
        <p14:creationId xmlns:p14="http://schemas.microsoft.com/office/powerpoint/2010/main" val="2415116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4101" y="943012"/>
            <a:ext cx="5078241" cy="703811"/>
          </a:xfrm>
        </p:spPr>
        <p:txBody>
          <a:bodyPr>
            <a:noAutofit/>
          </a:bodyPr>
          <a:lstStyle/>
          <a:p>
            <a:r>
              <a:rPr lang="en-GB" sz="4000" b="1" dirty="0">
                <a:solidFill>
                  <a:schemeClr val="accent1">
                    <a:lumMod val="75000"/>
                  </a:schemeClr>
                </a:solidFill>
                <a:latin typeface="Lucida Bright" panose="02040602050505020304" pitchFamily="18" charset="0"/>
              </a:rPr>
              <a:t>Reading Challenge</a:t>
            </a:r>
            <a:endParaRPr lang="en-GB" sz="4000" b="1" dirty="0">
              <a:solidFill>
                <a:schemeClr val="accent1">
                  <a:lumMod val="75000"/>
                </a:schemeClr>
              </a:solidFill>
            </a:endParaRPr>
          </a:p>
        </p:txBody>
      </p:sp>
      <p:sp>
        <p:nvSpPr>
          <p:cNvPr id="3" name="Content Placeholder 2"/>
          <p:cNvSpPr>
            <a:spLocks noGrp="1"/>
          </p:cNvSpPr>
          <p:nvPr>
            <p:ph idx="1"/>
          </p:nvPr>
        </p:nvSpPr>
        <p:spPr>
          <a:xfrm>
            <a:off x="548639" y="2019597"/>
            <a:ext cx="9109167" cy="3789019"/>
          </a:xfrm>
        </p:spPr>
        <p:txBody>
          <a:bodyPr>
            <a:noAutofit/>
          </a:bodyPr>
          <a:lstStyle/>
          <a:p>
            <a:r>
              <a:rPr lang="en-GB" sz="2400" dirty="0">
                <a:solidFill>
                  <a:schemeClr val="tx1"/>
                </a:solidFill>
                <a:latin typeface="Lucida Bright" panose="02040602050505020304" pitchFamily="18" charset="0"/>
              </a:rPr>
              <a:t>Children are encouraged to ‘Go for Gold’ and read at least 50 times each term with the aim of reading a school reading book at home </a:t>
            </a:r>
            <a:r>
              <a:rPr lang="en-GB" sz="2400" b="1" u="sng" dirty="0">
                <a:solidFill>
                  <a:schemeClr val="tx1"/>
                </a:solidFill>
                <a:latin typeface="Lucida Bright" panose="02040602050505020304" pitchFamily="18" charset="0"/>
              </a:rPr>
              <a:t>at least four times </a:t>
            </a:r>
            <a:r>
              <a:rPr lang="en-GB" sz="2400" dirty="0">
                <a:solidFill>
                  <a:schemeClr val="tx1"/>
                </a:solidFill>
                <a:latin typeface="Lucida Bright" panose="02040602050505020304" pitchFamily="18" charset="0"/>
              </a:rPr>
              <a:t>a week. </a:t>
            </a:r>
          </a:p>
          <a:p>
            <a:r>
              <a:rPr lang="en-GB" sz="2400" dirty="0">
                <a:solidFill>
                  <a:schemeClr val="tx1"/>
                </a:solidFill>
                <a:latin typeface="Lucida Bright" panose="02040602050505020304" pitchFamily="18" charset="0"/>
              </a:rPr>
              <a:t>‘Reads’ simply need to be ticked off in the ‘School Book’ section of our Reading Diaries; comments do not have to be made every day. </a:t>
            </a:r>
          </a:p>
          <a:p>
            <a:r>
              <a:rPr lang="en-GB" sz="2400" dirty="0">
                <a:solidFill>
                  <a:schemeClr val="tx1"/>
                </a:solidFill>
                <a:latin typeface="Lucida Bright" panose="02040602050505020304" pitchFamily="18" charset="0"/>
              </a:rPr>
              <a:t>Extra ‘reads’ can be earned each day by reading other texts such as story books, information books, comics or magazines from home, or Read for Pleasure books from school. These ‘reads’ need to be ticked in the ‘Read for Pleasure’ section of Reading Diaries.</a:t>
            </a:r>
            <a:endParaRPr lang="en-GB" dirty="0">
              <a:solidFill>
                <a:schemeClr val="tx1"/>
              </a:solidFill>
            </a:endParaRPr>
          </a:p>
        </p:txBody>
      </p:sp>
      <p:pic>
        <p:nvPicPr>
          <p:cNvPr id="6" name="Picture 5">
            <a:extLst>
              <a:ext uri="{FF2B5EF4-FFF2-40B4-BE49-F238E27FC236}">
                <a16:creationId xmlns:a16="http://schemas.microsoft.com/office/drawing/2014/main" id="{5B095231-8A50-4817-96EE-E93EF00AFF3D}"/>
              </a:ext>
            </a:extLst>
          </p:cNvPr>
          <p:cNvPicPr>
            <a:picLocks noChangeAspect="1"/>
          </p:cNvPicPr>
          <p:nvPr/>
        </p:nvPicPr>
        <p:blipFill>
          <a:blip r:embed="rId2"/>
          <a:stretch>
            <a:fillRect/>
          </a:stretch>
        </p:blipFill>
        <p:spPr>
          <a:xfrm>
            <a:off x="274320" y="130211"/>
            <a:ext cx="1994747" cy="1727328"/>
          </a:xfrm>
          <a:prstGeom prst="rect">
            <a:avLst/>
          </a:prstGeom>
        </p:spPr>
      </p:pic>
    </p:spTree>
    <p:extLst>
      <p:ext uri="{BB962C8B-B14F-4D97-AF65-F5344CB8AC3E}">
        <p14:creationId xmlns:p14="http://schemas.microsoft.com/office/powerpoint/2010/main" val="133044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2239" y="840795"/>
            <a:ext cx="5335090" cy="703811"/>
          </a:xfrm>
        </p:spPr>
        <p:txBody>
          <a:bodyPr>
            <a:normAutofit fontScale="90000"/>
          </a:bodyPr>
          <a:lstStyle/>
          <a:p>
            <a:r>
              <a:rPr lang="en-GB" sz="4000" b="1" dirty="0">
                <a:solidFill>
                  <a:schemeClr val="accent1">
                    <a:lumMod val="75000"/>
                  </a:schemeClr>
                </a:solidFill>
                <a:latin typeface="Lucida Bright" panose="02040602050505020304" pitchFamily="18" charset="0"/>
              </a:rPr>
              <a:t>Homework in Year 4</a:t>
            </a:r>
            <a:endParaRPr lang="en-GB" sz="4000" b="1" dirty="0">
              <a:solidFill>
                <a:schemeClr val="accent1">
                  <a:lumMod val="75000"/>
                </a:schemeClr>
              </a:solidFill>
            </a:endParaRPr>
          </a:p>
        </p:txBody>
      </p:sp>
      <p:sp>
        <p:nvSpPr>
          <p:cNvPr id="3" name="Content Placeholder 2"/>
          <p:cNvSpPr>
            <a:spLocks noGrp="1"/>
          </p:cNvSpPr>
          <p:nvPr>
            <p:ph idx="1"/>
          </p:nvPr>
        </p:nvSpPr>
        <p:spPr>
          <a:xfrm>
            <a:off x="783545" y="3265441"/>
            <a:ext cx="9519092" cy="1648955"/>
          </a:xfrm>
        </p:spPr>
        <p:txBody>
          <a:bodyPr>
            <a:noAutofit/>
          </a:bodyPr>
          <a:lstStyle/>
          <a:p>
            <a:r>
              <a:rPr lang="en-GB" sz="3200" dirty="0">
                <a:solidFill>
                  <a:schemeClr val="tx1"/>
                </a:solidFill>
                <a:latin typeface="Lucida Bright" panose="02040602050505020304" pitchFamily="18" charset="0"/>
              </a:rPr>
              <a:t>Weekly spelling</a:t>
            </a:r>
            <a:endParaRPr lang="en-US" sz="3200" dirty="0">
              <a:solidFill>
                <a:schemeClr val="tx1"/>
              </a:solidFill>
              <a:latin typeface="Lucida Bright" panose="02040602050505020304" pitchFamily="18" charset="0"/>
            </a:endParaRPr>
          </a:p>
          <a:p>
            <a:r>
              <a:rPr lang="en-US" sz="3200" dirty="0">
                <a:solidFill>
                  <a:schemeClr val="tx1"/>
                </a:solidFill>
                <a:latin typeface="Lucida Bright" panose="02040602050505020304" pitchFamily="18" charset="0"/>
              </a:rPr>
              <a:t>Times Tables Rockstars (TTRs)</a:t>
            </a:r>
          </a:p>
          <a:p>
            <a:endParaRPr lang="en-US" sz="3200" dirty="0">
              <a:solidFill>
                <a:srgbClr val="FF0000"/>
              </a:solidFill>
              <a:latin typeface="Lucida Bright" panose="02040602050505020304" pitchFamily="18" charset="0"/>
            </a:endParaRPr>
          </a:p>
        </p:txBody>
      </p:sp>
      <p:pic>
        <p:nvPicPr>
          <p:cNvPr id="5" name="Picture 4">
            <a:extLst>
              <a:ext uri="{FF2B5EF4-FFF2-40B4-BE49-F238E27FC236}">
                <a16:creationId xmlns:a16="http://schemas.microsoft.com/office/drawing/2014/main" id="{666BC413-F9EB-421E-99D6-0900F243758A}"/>
              </a:ext>
            </a:extLst>
          </p:cNvPr>
          <p:cNvPicPr>
            <a:picLocks noChangeAspect="1"/>
          </p:cNvPicPr>
          <p:nvPr/>
        </p:nvPicPr>
        <p:blipFill>
          <a:blip r:embed="rId2"/>
          <a:stretch>
            <a:fillRect/>
          </a:stretch>
        </p:blipFill>
        <p:spPr>
          <a:xfrm>
            <a:off x="594359" y="278172"/>
            <a:ext cx="1686448" cy="1829055"/>
          </a:xfrm>
          <a:prstGeom prst="rect">
            <a:avLst/>
          </a:prstGeom>
        </p:spPr>
      </p:pic>
    </p:spTree>
    <p:extLst>
      <p:ext uri="{BB962C8B-B14F-4D97-AF65-F5344CB8AC3E}">
        <p14:creationId xmlns:p14="http://schemas.microsoft.com/office/powerpoint/2010/main" val="2945492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5915" y="845962"/>
            <a:ext cx="4617873" cy="703811"/>
          </a:xfrm>
        </p:spPr>
        <p:txBody>
          <a:bodyPr>
            <a:normAutofit/>
          </a:bodyPr>
          <a:lstStyle/>
          <a:p>
            <a:r>
              <a:rPr lang="en-GB" sz="4000" b="1" dirty="0">
                <a:solidFill>
                  <a:schemeClr val="accent1">
                    <a:lumMod val="75000"/>
                  </a:schemeClr>
                </a:solidFill>
                <a:latin typeface="Lucida Bright" panose="02040602050505020304" pitchFamily="18" charset="0"/>
              </a:rPr>
              <a:t>Attendance</a:t>
            </a:r>
            <a:endParaRPr lang="en-GB" sz="4000" b="1" dirty="0">
              <a:solidFill>
                <a:schemeClr val="accent1">
                  <a:lumMod val="75000"/>
                </a:schemeClr>
              </a:solidFill>
            </a:endParaRPr>
          </a:p>
        </p:txBody>
      </p:sp>
      <p:sp>
        <p:nvSpPr>
          <p:cNvPr id="3" name="Content Placeholder 2"/>
          <p:cNvSpPr>
            <a:spLocks noGrp="1"/>
          </p:cNvSpPr>
          <p:nvPr>
            <p:ph idx="1"/>
          </p:nvPr>
        </p:nvSpPr>
        <p:spPr>
          <a:xfrm>
            <a:off x="548637" y="2624820"/>
            <a:ext cx="10140383" cy="3246979"/>
          </a:xfrm>
        </p:spPr>
        <p:txBody>
          <a:bodyPr>
            <a:noAutofit/>
          </a:bodyPr>
          <a:lstStyle/>
          <a:p>
            <a:r>
              <a:rPr lang="en-US" sz="2800" dirty="0">
                <a:solidFill>
                  <a:schemeClr val="tx1"/>
                </a:solidFill>
                <a:latin typeface="Lucida Bright" panose="02040602050505020304" pitchFamily="18" charset="0"/>
              </a:rPr>
              <a:t>Good attendance is considered 96% or above.</a:t>
            </a:r>
          </a:p>
          <a:p>
            <a:r>
              <a:rPr lang="en-US" sz="2800" dirty="0">
                <a:solidFill>
                  <a:schemeClr val="tx1"/>
                </a:solidFill>
                <a:latin typeface="Lucida Bright" panose="02040602050505020304" pitchFamily="18" charset="0"/>
              </a:rPr>
              <a:t>To earn the High 5 Reward each term requires no more than two days of </a:t>
            </a:r>
            <a:r>
              <a:rPr lang="en-US" sz="2800" dirty="0" err="1">
                <a:solidFill>
                  <a:schemeClr val="tx1"/>
                </a:solidFill>
                <a:latin typeface="Lucida Bright" panose="02040602050505020304" pitchFamily="18" charset="0"/>
              </a:rPr>
              <a:t>authorised</a:t>
            </a:r>
            <a:r>
              <a:rPr lang="en-US" sz="2800" dirty="0">
                <a:solidFill>
                  <a:schemeClr val="tx1"/>
                </a:solidFill>
                <a:latin typeface="Lucida Bright" panose="02040602050505020304" pitchFamily="18" charset="0"/>
              </a:rPr>
              <a:t> absence (no holidays).</a:t>
            </a:r>
          </a:p>
          <a:p>
            <a:r>
              <a:rPr lang="en-GB" sz="2800" dirty="0">
                <a:solidFill>
                  <a:schemeClr val="tx1"/>
                </a:solidFill>
                <a:latin typeface="Lucida Bright" panose="02040602050505020304" pitchFamily="18" charset="0"/>
              </a:rPr>
              <a:t>Trust us to look after your child, even when they might be feeling a little unwell, we will always call if we feel they need to go home. </a:t>
            </a:r>
          </a:p>
          <a:p>
            <a:r>
              <a:rPr lang="en-GB" sz="2800" dirty="0">
                <a:solidFill>
                  <a:schemeClr val="tx1"/>
                </a:solidFill>
                <a:latin typeface="Lucida Bright" panose="02040602050505020304" pitchFamily="18" charset="0"/>
              </a:rPr>
              <a:t>Staff can also administer medicine to children with parental permission.</a:t>
            </a:r>
          </a:p>
        </p:txBody>
      </p:sp>
      <p:pic>
        <p:nvPicPr>
          <p:cNvPr id="5" name="Picture 4">
            <a:extLst>
              <a:ext uri="{FF2B5EF4-FFF2-40B4-BE49-F238E27FC236}">
                <a16:creationId xmlns:a16="http://schemas.microsoft.com/office/drawing/2014/main" id="{636F5E66-D6AB-4D3F-8D50-D595AB45BF0C}"/>
              </a:ext>
            </a:extLst>
          </p:cNvPr>
          <p:cNvPicPr>
            <a:picLocks noChangeAspect="1"/>
          </p:cNvPicPr>
          <p:nvPr/>
        </p:nvPicPr>
        <p:blipFill>
          <a:blip r:embed="rId2"/>
          <a:stretch>
            <a:fillRect/>
          </a:stretch>
        </p:blipFill>
        <p:spPr>
          <a:xfrm>
            <a:off x="868791" y="465538"/>
            <a:ext cx="1428949" cy="1829055"/>
          </a:xfrm>
          <a:prstGeom prst="rect">
            <a:avLst/>
          </a:prstGeom>
        </p:spPr>
      </p:pic>
    </p:spTree>
    <p:extLst>
      <p:ext uri="{BB962C8B-B14F-4D97-AF65-F5344CB8AC3E}">
        <p14:creationId xmlns:p14="http://schemas.microsoft.com/office/powerpoint/2010/main" val="2202597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9494" y="872706"/>
            <a:ext cx="4617873" cy="703811"/>
          </a:xfrm>
        </p:spPr>
        <p:txBody>
          <a:bodyPr>
            <a:normAutofit/>
          </a:bodyPr>
          <a:lstStyle/>
          <a:p>
            <a:r>
              <a:rPr lang="en-GB" sz="4000" b="1" dirty="0">
                <a:solidFill>
                  <a:schemeClr val="accent1">
                    <a:lumMod val="75000"/>
                  </a:schemeClr>
                </a:solidFill>
                <a:latin typeface="Lucida Bright" panose="02040602050505020304" pitchFamily="18" charset="0"/>
              </a:rPr>
              <a:t>Attendance</a:t>
            </a:r>
            <a:endParaRPr lang="en-GB" sz="4000" b="1" dirty="0">
              <a:solidFill>
                <a:schemeClr val="accent1">
                  <a:lumMod val="75000"/>
                </a:schemeClr>
              </a:solidFill>
            </a:endParaRPr>
          </a:p>
        </p:txBody>
      </p:sp>
      <p:sp>
        <p:nvSpPr>
          <p:cNvPr id="3" name="Content Placeholder 2"/>
          <p:cNvSpPr>
            <a:spLocks noGrp="1"/>
          </p:cNvSpPr>
          <p:nvPr>
            <p:ph idx="1"/>
          </p:nvPr>
        </p:nvSpPr>
        <p:spPr>
          <a:xfrm>
            <a:off x="540172" y="2443940"/>
            <a:ext cx="8832426" cy="2876205"/>
          </a:xfrm>
        </p:spPr>
        <p:txBody>
          <a:bodyPr>
            <a:noAutofit/>
          </a:bodyPr>
          <a:lstStyle/>
          <a:p>
            <a:r>
              <a:rPr lang="en-GB" sz="2800" dirty="0">
                <a:solidFill>
                  <a:schemeClr val="tx1"/>
                </a:solidFill>
                <a:latin typeface="Lucida Bright" panose="02040602050505020304" pitchFamily="18" charset="0"/>
              </a:rPr>
              <a:t>Remember term time holidays will not be authorised unless there are </a:t>
            </a:r>
            <a:r>
              <a:rPr lang="en-GB" sz="2800" b="1" u="sng" dirty="0">
                <a:solidFill>
                  <a:schemeClr val="tx1"/>
                </a:solidFill>
                <a:latin typeface="Lucida Bright" panose="02040602050505020304" pitchFamily="18" charset="0"/>
              </a:rPr>
              <a:t>exceptional circumstances</a:t>
            </a:r>
            <a:r>
              <a:rPr lang="en-GB" sz="2800" dirty="0">
                <a:solidFill>
                  <a:schemeClr val="tx1"/>
                </a:solidFill>
                <a:latin typeface="Lucida Bright" panose="02040602050505020304" pitchFamily="18" charset="0"/>
              </a:rPr>
              <a:t> and you may be fined </a:t>
            </a:r>
            <a:r>
              <a:rPr lang="en-GB" sz="2800" b="1" dirty="0">
                <a:solidFill>
                  <a:schemeClr val="tx1"/>
                </a:solidFill>
                <a:latin typeface="Lucida Bright" panose="02040602050505020304" pitchFamily="18" charset="0"/>
              </a:rPr>
              <a:t>per parent, per child</a:t>
            </a:r>
            <a:r>
              <a:rPr lang="en-GB" sz="2800" dirty="0">
                <a:solidFill>
                  <a:schemeClr val="tx1"/>
                </a:solidFill>
                <a:latin typeface="Lucida Bright" panose="02040602050505020304" pitchFamily="18" charset="0"/>
              </a:rPr>
              <a:t>. </a:t>
            </a:r>
          </a:p>
          <a:p>
            <a:r>
              <a:rPr lang="en-US" sz="2800" dirty="0">
                <a:solidFill>
                  <a:schemeClr val="tx1"/>
                </a:solidFill>
                <a:latin typeface="Lucida Bright" panose="02040602050505020304" pitchFamily="18" charset="0"/>
              </a:rPr>
              <a:t>Being on time is also important, children start learning within five minutes of entering school!</a:t>
            </a:r>
          </a:p>
          <a:p>
            <a:r>
              <a:rPr lang="en-US" sz="2800" dirty="0">
                <a:solidFill>
                  <a:schemeClr val="tx1"/>
                </a:solidFill>
                <a:latin typeface="Lucida Bright" panose="02040602050505020304" pitchFamily="18" charset="0"/>
              </a:rPr>
              <a:t>Further information about attendance and lateness and how we can support you as a school can be found below.</a:t>
            </a:r>
          </a:p>
        </p:txBody>
      </p:sp>
      <p:pic>
        <p:nvPicPr>
          <p:cNvPr id="5" name="Picture 4">
            <a:extLst>
              <a:ext uri="{FF2B5EF4-FFF2-40B4-BE49-F238E27FC236}">
                <a16:creationId xmlns:a16="http://schemas.microsoft.com/office/drawing/2014/main" id="{421733D1-D19B-4A54-ACE9-3DB38E386586}"/>
              </a:ext>
            </a:extLst>
          </p:cNvPr>
          <p:cNvPicPr>
            <a:picLocks noChangeAspect="1"/>
          </p:cNvPicPr>
          <p:nvPr/>
        </p:nvPicPr>
        <p:blipFill>
          <a:blip r:embed="rId2"/>
          <a:stretch>
            <a:fillRect/>
          </a:stretch>
        </p:blipFill>
        <p:spPr>
          <a:xfrm>
            <a:off x="540172" y="310083"/>
            <a:ext cx="1766036" cy="1829055"/>
          </a:xfrm>
          <a:prstGeom prst="rect">
            <a:avLst/>
          </a:prstGeom>
        </p:spPr>
      </p:pic>
    </p:spTree>
    <p:extLst>
      <p:ext uri="{BB962C8B-B14F-4D97-AF65-F5344CB8AC3E}">
        <p14:creationId xmlns:p14="http://schemas.microsoft.com/office/powerpoint/2010/main" val="2067521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1860" y="878822"/>
            <a:ext cx="4617873" cy="703811"/>
          </a:xfrm>
        </p:spPr>
        <p:txBody>
          <a:bodyPr>
            <a:normAutofit/>
          </a:bodyPr>
          <a:lstStyle/>
          <a:p>
            <a:r>
              <a:rPr lang="en-US" sz="4000" b="1" dirty="0">
                <a:solidFill>
                  <a:schemeClr val="accent1">
                    <a:lumMod val="75000"/>
                  </a:schemeClr>
                </a:solidFill>
                <a:latin typeface="Lucida Bright" panose="02040602050505020304" pitchFamily="18" charset="0"/>
              </a:rPr>
              <a:t>School Uniform</a:t>
            </a:r>
            <a:endParaRPr lang="en-GB" sz="4000" b="1" dirty="0">
              <a:solidFill>
                <a:schemeClr val="accent1">
                  <a:lumMod val="75000"/>
                </a:schemeClr>
              </a:solidFill>
            </a:endParaRPr>
          </a:p>
        </p:txBody>
      </p:sp>
      <p:sp>
        <p:nvSpPr>
          <p:cNvPr id="3" name="Content Placeholder 2"/>
          <p:cNvSpPr>
            <a:spLocks noGrp="1"/>
          </p:cNvSpPr>
          <p:nvPr>
            <p:ph idx="1"/>
          </p:nvPr>
        </p:nvSpPr>
        <p:spPr>
          <a:xfrm>
            <a:off x="292744" y="2569110"/>
            <a:ext cx="10343479" cy="2706257"/>
          </a:xfrm>
        </p:spPr>
        <p:txBody>
          <a:bodyPr>
            <a:noAutofit/>
          </a:bodyPr>
          <a:lstStyle/>
          <a:p>
            <a:r>
              <a:rPr lang="en-GB" sz="2800" dirty="0">
                <a:solidFill>
                  <a:schemeClr val="tx1"/>
                </a:solidFill>
                <a:latin typeface="Lucida Bright" panose="02040602050505020304" pitchFamily="18" charset="0"/>
              </a:rPr>
              <a:t>Royal blue jumper, cardigan or fleece </a:t>
            </a:r>
            <a:br>
              <a:rPr lang="en-GB" sz="2800" dirty="0">
                <a:solidFill>
                  <a:schemeClr val="tx1"/>
                </a:solidFill>
                <a:latin typeface="Lucida Bright" panose="02040602050505020304" pitchFamily="18" charset="0"/>
              </a:rPr>
            </a:br>
            <a:r>
              <a:rPr lang="en-GB" sz="2800" dirty="0">
                <a:solidFill>
                  <a:schemeClr val="tx1"/>
                </a:solidFill>
                <a:latin typeface="Lucida Bright" panose="02040602050505020304" pitchFamily="18" charset="0"/>
              </a:rPr>
              <a:t>(with or without school logo)</a:t>
            </a:r>
          </a:p>
          <a:p>
            <a:r>
              <a:rPr lang="en-US" sz="2800" dirty="0">
                <a:solidFill>
                  <a:schemeClr val="tx1"/>
                </a:solidFill>
                <a:latin typeface="Lucida Bright" panose="02040602050505020304" pitchFamily="18" charset="0"/>
              </a:rPr>
              <a:t>White or blue polo shirt or school shirt</a:t>
            </a:r>
          </a:p>
          <a:p>
            <a:r>
              <a:rPr lang="en-US" sz="2800" dirty="0">
                <a:solidFill>
                  <a:schemeClr val="tx1"/>
                </a:solidFill>
                <a:latin typeface="Lucida Bright" panose="02040602050505020304" pitchFamily="18" charset="0"/>
              </a:rPr>
              <a:t>Grey, black or navy trousers, shorts, skirt or dress </a:t>
            </a:r>
            <a:endParaRPr lang="en-GB" sz="2800" dirty="0">
              <a:solidFill>
                <a:schemeClr val="tx1"/>
              </a:solidFill>
              <a:latin typeface="Lucida Bright" panose="02040602050505020304" pitchFamily="18" charset="0"/>
            </a:endParaRPr>
          </a:p>
          <a:p>
            <a:r>
              <a:rPr lang="en-GB" sz="2800" dirty="0">
                <a:solidFill>
                  <a:schemeClr val="tx1"/>
                </a:solidFill>
                <a:latin typeface="Lucida Bright" panose="02040602050505020304" pitchFamily="18" charset="0"/>
              </a:rPr>
              <a:t>Fully black footwear</a:t>
            </a:r>
          </a:p>
          <a:p>
            <a:r>
              <a:rPr lang="en-GB" sz="2800" dirty="0">
                <a:solidFill>
                  <a:schemeClr val="tx1"/>
                </a:solidFill>
                <a:latin typeface="Lucida Bright" panose="02040602050505020304" pitchFamily="18" charset="0"/>
              </a:rPr>
              <a:t>Blue and white check dress as an option for summer weather </a:t>
            </a:r>
          </a:p>
        </p:txBody>
      </p:sp>
      <p:pic>
        <p:nvPicPr>
          <p:cNvPr id="5" name="Picture 4">
            <a:extLst>
              <a:ext uri="{FF2B5EF4-FFF2-40B4-BE49-F238E27FC236}">
                <a16:creationId xmlns:a16="http://schemas.microsoft.com/office/drawing/2014/main" id="{C89E4A80-DD6D-45FB-B0E1-9E32ACAF7E6E}"/>
              </a:ext>
            </a:extLst>
          </p:cNvPr>
          <p:cNvPicPr>
            <a:picLocks noChangeAspect="1"/>
          </p:cNvPicPr>
          <p:nvPr/>
        </p:nvPicPr>
        <p:blipFill>
          <a:blip r:embed="rId2"/>
          <a:stretch>
            <a:fillRect/>
          </a:stretch>
        </p:blipFill>
        <p:spPr>
          <a:xfrm>
            <a:off x="502920" y="316199"/>
            <a:ext cx="1667821" cy="1829055"/>
          </a:xfrm>
          <a:prstGeom prst="rect">
            <a:avLst/>
          </a:prstGeom>
        </p:spPr>
      </p:pic>
    </p:spTree>
    <p:extLst>
      <p:ext uri="{BB962C8B-B14F-4D97-AF65-F5344CB8AC3E}">
        <p14:creationId xmlns:p14="http://schemas.microsoft.com/office/powerpoint/2010/main" val="13360058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5972" y="926843"/>
            <a:ext cx="4617873" cy="703811"/>
          </a:xfrm>
        </p:spPr>
        <p:txBody>
          <a:bodyPr>
            <a:normAutofit/>
          </a:bodyPr>
          <a:lstStyle/>
          <a:p>
            <a:r>
              <a:rPr lang="en-US" sz="4000" b="1" dirty="0">
                <a:solidFill>
                  <a:schemeClr val="accent1">
                    <a:lumMod val="75000"/>
                  </a:schemeClr>
                </a:solidFill>
                <a:latin typeface="Lucida Bright" panose="02040602050505020304" pitchFamily="18" charset="0"/>
              </a:rPr>
              <a:t>School Uniform</a:t>
            </a:r>
            <a:endParaRPr lang="en-GB" sz="4000" b="1" dirty="0">
              <a:solidFill>
                <a:schemeClr val="accent1">
                  <a:lumMod val="75000"/>
                </a:schemeClr>
              </a:solidFill>
            </a:endParaRPr>
          </a:p>
        </p:txBody>
      </p:sp>
      <p:sp>
        <p:nvSpPr>
          <p:cNvPr id="3" name="Content Placeholder 2"/>
          <p:cNvSpPr>
            <a:spLocks noGrp="1"/>
          </p:cNvSpPr>
          <p:nvPr>
            <p:ph idx="1"/>
          </p:nvPr>
        </p:nvSpPr>
        <p:spPr>
          <a:xfrm>
            <a:off x="784125" y="2174723"/>
            <a:ext cx="8761616" cy="3246979"/>
          </a:xfrm>
        </p:spPr>
        <p:txBody>
          <a:bodyPr>
            <a:noAutofit/>
          </a:bodyPr>
          <a:lstStyle/>
          <a:p>
            <a:r>
              <a:rPr lang="en-GB" sz="2400" dirty="0">
                <a:solidFill>
                  <a:schemeClr val="tx1"/>
                </a:solidFill>
                <a:latin typeface="Lucida Bright" panose="02040602050505020304" pitchFamily="18" charset="0"/>
              </a:rPr>
              <a:t>PE Kit</a:t>
            </a:r>
          </a:p>
          <a:p>
            <a:pPr lvl="1"/>
            <a:r>
              <a:rPr lang="en-GB" sz="2400" dirty="0">
                <a:solidFill>
                  <a:schemeClr val="tx1"/>
                </a:solidFill>
                <a:latin typeface="Lucida Bright" panose="02040602050505020304" pitchFamily="18" charset="0"/>
              </a:rPr>
              <a:t>White t-shirt</a:t>
            </a:r>
          </a:p>
          <a:p>
            <a:pPr lvl="1"/>
            <a:r>
              <a:rPr lang="en-GB" sz="2400" dirty="0">
                <a:solidFill>
                  <a:schemeClr val="tx1"/>
                </a:solidFill>
                <a:latin typeface="Lucida Bright" panose="02040602050505020304" pitchFamily="18" charset="0"/>
              </a:rPr>
              <a:t>Black or blue shorts or jogging bottoms </a:t>
            </a:r>
          </a:p>
          <a:p>
            <a:pPr lvl="1"/>
            <a:r>
              <a:rPr lang="en-GB" sz="2400" dirty="0">
                <a:solidFill>
                  <a:schemeClr val="tx1"/>
                </a:solidFill>
                <a:latin typeface="Lucida Bright" panose="02040602050505020304" pitchFamily="18" charset="0"/>
              </a:rPr>
              <a:t>Trainers or plimsolls</a:t>
            </a:r>
          </a:p>
          <a:p>
            <a:r>
              <a:rPr lang="en-US" sz="2400" dirty="0">
                <a:solidFill>
                  <a:schemeClr val="tx1"/>
                </a:solidFill>
                <a:latin typeface="Lucida Bright" panose="02040602050505020304" pitchFamily="18" charset="0"/>
              </a:rPr>
              <a:t>All uniform with the HPS logo on can be purchased online at:</a:t>
            </a:r>
            <a:r>
              <a:rPr lang="en-US" sz="2400" dirty="0">
                <a:latin typeface="Lucida Bright" panose="02040602050505020304" pitchFamily="18" charset="0"/>
              </a:rPr>
              <a:t> </a:t>
            </a:r>
            <a:r>
              <a:rPr lang="en-GB" sz="2400" dirty="0">
                <a:latin typeface="Lucida Bright" panose="02040602050505020304" pitchFamily="18" charset="0"/>
                <a:hlinkClick r:id="rId2"/>
              </a:rPr>
              <a:t>https://myclothing.com/heathlands-primary-school/5935.school</a:t>
            </a:r>
            <a:r>
              <a:rPr lang="en-GB" sz="2400" dirty="0">
                <a:latin typeface="Lucida Bright" panose="02040602050505020304" pitchFamily="18" charset="0"/>
              </a:rPr>
              <a:t>  </a:t>
            </a:r>
          </a:p>
          <a:p>
            <a:r>
              <a:rPr lang="en-US" sz="2400" dirty="0">
                <a:solidFill>
                  <a:schemeClr val="tx1"/>
                </a:solidFill>
                <a:latin typeface="Lucida Bright" panose="02040602050505020304" pitchFamily="18" charset="0"/>
              </a:rPr>
              <a:t>Full uniform, including black footwear, and full school PE kit must be worn every day to earn the High 5 Reward.</a:t>
            </a:r>
          </a:p>
        </p:txBody>
      </p:sp>
      <p:pic>
        <p:nvPicPr>
          <p:cNvPr id="5" name="Picture 4">
            <a:extLst>
              <a:ext uri="{FF2B5EF4-FFF2-40B4-BE49-F238E27FC236}">
                <a16:creationId xmlns:a16="http://schemas.microsoft.com/office/drawing/2014/main" id="{CAFE9D3C-307D-48CC-BD2E-5EB2405AFF5F}"/>
              </a:ext>
            </a:extLst>
          </p:cNvPr>
          <p:cNvPicPr>
            <a:picLocks noChangeAspect="1"/>
          </p:cNvPicPr>
          <p:nvPr/>
        </p:nvPicPr>
        <p:blipFill>
          <a:blip r:embed="rId3"/>
          <a:stretch>
            <a:fillRect/>
          </a:stretch>
        </p:blipFill>
        <p:spPr>
          <a:xfrm>
            <a:off x="571501" y="171605"/>
            <a:ext cx="1641574" cy="1829055"/>
          </a:xfrm>
          <a:prstGeom prst="rect">
            <a:avLst/>
          </a:prstGeom>
        </p:spPr>
      </p:pic>
    </p:spTree>
    <p:extLst>
      <p:ext uri="{BB962C8B-B14F-4D97-AF65-F5344CB8AC3E}">
        <p14:creationId xmlns:p14="http://schemas.microsoft.com/office/powerpoint/2010/main" val="25165508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2932" y="876043"/>
            <a:ext cx="4617873" cy="703811"/>
          </a:xfrm>
        </p:spPr>
        <p:txBody>
          <a:bodyPr>
            <a:normAutofit/>
          </a:bodyPr>
          <a:lstStyle/>
          <a:p>
            <a:r>
              <a:rPr lang="en-US" sz="4000" b="1" dirty="0">
                <a:solidFill>
                  <a:schemeClr val="accent1">
                    <a:lumMod val="75000"/>
                  </a:schemeClr>
                </a:solidFill>
                <a:latin typeface="Lucida Bright" panose="02040602050505020304" pitchFamily="18" charset="0"/>
              </a:rPr>
              <a:t>Values</a:t>
            </a:r>
            <a:endParaRPr lang="en-GB" sz="4000" b="1" dirty="0">
              <a:solidFill>
                <a:schemeClr val="accent1">
                  <a:lumMod val="75000"/>
                </a:schemeClr>
              </a:solidFill>
            </a:endParaRPr>
          </a:p>
        </p:txBody>
      </p:sp>
      <p:sp>
        <p:nvSpPr>
          <p:cNvPr id="3" name="Content Placeholder 2"/>
          <p:cNvSpPr>
            <a:spLocks noGrp="1"/>
          </p:cNvSpPr>
          <p:nvPr>
            <p:ph idx="1"/>
          </p:nvPr>
        </p:nvSpPr>
        <p:spPr>
          <a:xfrm>
            <a:off x="548639" y="2186804"/>
            <a:ext cx="9100458" cy="477654"/>
          </a:xfrm>
        </p:spPr>
        <p:txBody>
          <a:bodyPr>
            <a:noAutofit/>
          </a:bodyPr>
          <a:lstStyle/>
          <a:p>
            <a:r>
              <a:rPr lang="en-US" sz="2400" dirty="0">
                <a:solidFill>
                  <a:schemeClr val="tx1"/>
                </a:solidFill>
                <a:latin typeface="Lucida Bright" panose="02040602050505020304" pitchFamily="18" charset="0"/>
              </a:rPr>
              <a:t>Children earn Value Points from all adults within school by demonstrating any of our school Values in their learning or </a:t>
            </a:r>
            <a:r>
              <a:rPr lang="en-US" sz="2400" dirty="0" err="1">
                <a:solidFill>
                  <a:schemeClr val="tx1"/>
                </a:solidFill>
                <a:latin typeface="Lucida Bright" panose="02040602050505020304" pitchFamily="18" charset="0"/>
              </a:rPr>
              <a:t>behaviour</a:t>
            </a:r>
            <a:r>
              <a:rPr lang="en-US" sz="2400" dirty="0">
                <a:solidFill>
                  <a:schemeClr val="tx1"/>
                </a:solidFill>
                <a:latin typeface="Lucida Bright" panose="02040602050505020304" pitchFamily="18" charset="0"/>
              </a:rPr>
              <a:t>.</a:t>
            </a:r>
          </a:p>
          <a:p>
            <a:r>
              <a:rPr lang="en-US" sz="2400" dirty="0">
                <a:solidFill>
                  <a:schemeClr val="tx1"/>
                </a:solidFill>
                <a:latin typeface="Lucida Bright" panose="02040602050505020304" pitchFamily="18" charset="0"/>
              </a:rPr>
              <a:t>Every Value Point awarded is recorded and goes towards individual and House Team totals.</a:t>
            </a:r>
          </a:p>
          <a:p>
            <a:r>
              <a:rPr lang="en-US" sz="2400" dirty="0">
                <a:solidFill>
                  <a:schemeClr val="tx1"/>
                </a:solidFill>
                <a:latin typeface="Lucida Bright" panose="02040602050505020304" pitchFamily="18" charset="0"/>
              </a:rPr>
              <a:t>Children need to earn 40 or more Value Points per term to earn the High 5 Reward.</a:t>
            </a:r>
            <a:endParaRPr lang="en-US" sz="2000" dirty="0">
              <a:solidFill>
                <a:schemeClr val="tx1"/>
              </a:solidFill>
              <a:latin typeface="Lucida Bright" panose="02040602050505020304" pitchFamily="18" charset="0"/>
            </a:endParaRPr>
          </a:p>
          <a:p>
            <a:endParaRPr lang="en-US" sz="2000" dirty="0">
              <a:latin typeface="Lucida Bright" panose="02040602050505020304" pitchFamily="18" charset="0"/>
            </a:endParaRPr>
          </a:p>
        </p:txBody>
      </p:sp>
      <p:pic>
        <p:nvPicPr>
          <p:cNvPr id="4" name="Picture 3">
            <a:extLst>
              <a:ext uri="{FF2B5EF4-FFF2-40B4-BE49-F238E27FC236}">
                <a16:creationId xmlns:a16="http://schemas.microsoft.com/office/drawing/2014/main" id="{8B367BF5-BF65-49FF-919C-33FAF6B03278}"/>
              </a:ext>
            </a:extLst>
          </p:cNvPr>
          <p:cNvPicPr>
            <a:picLocks noChangeAspect="1"/>
          </p:cNvPicPr>
          <p:nvPr/>
        </p:nvPicPr>
        <p:blipFill>
          <a:blip r:embed="rId2"/>
          <a:stretch>
            <a:fillRect/>
          </a:stretch>
        </p:blipFill>
        <p:spPr>
          <a:xfrm>
            <a:off x="1791787" y="5559691"/>
            <a:ext cx="6614160" cy="941832"/>
          </a:xfrm>
          <a:prstGeom prst="rect">
            <a:avLst/>
          </a:prstGeom>
        </p:spPr>
      </p:pic>
      <p:pic>
        <p:nvPicPr>
          <p:cNvPr id="7" name="Picture 6">
            <a:extLst>
              <a:ext uri="{FF2B5EF4-FFF2-40B4-BE49-F238E27FC236}">
                <a16:creationId xmlns:a16="http://schemas.microsoft.com/office/drawing/2014/main" id="{38A66F69-1810-4D31-B12E-08FA946F54AE}"/>
              </a:ext>
            </a:extLst>
          </p:cNvPr>
          <p:cNvPicPr>
            <a:picLocks noChangeAspect="1"/>
          </p:cNvPicPr>
          <p:nvPr/>
        </p:nvPicPr>
        <p:blipFill>
          <a:blip r:embed="rId3"/>
          <a:stretch>
            <a:fillRect/>
          </a:stretch>
        </p:blipFill>
        <p:spPr>
          <a:xfrm>
            <a:off x="548639" y="186420"/>
            <a:ext cx="1766035" cy="1829055"/>
          </a:xfrm>
          <a:prstGeom prst="rect">
            <a:avLst/>
          </a:prstGeom>
        </p:spPr>
      </p:pic>
    </p:spTree>
    <p:extLst>
      <p:ext uri="{BB962C8B-B14F-4D97-AF65-F5344CB8AC3E}">
        <p14:creationId xmlns:p14="http://schemas.microsoft.com/office/powerpoint/2010/main" val="23882416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88819" y="915640"/>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
        <p:nvSpPr>
          <p:cNvPr id="5" name="Rectangle 4"/>
          <p:cNvSpPr/>
          <p:nvPr/>
        </p:nvSpPr>
        <p:spPr>
          <a:xfrm>
            <a:off x="588819" y="1815594"/>
            <a:ext cx="9629601" cy="5042406"/>
          </a:xfrm>
          <a:prstGeom prst="rect">
            <a:avLst/>
          </a:prstGeom>
        </p:spPr>
        <p:txBody>
          <a:bodyPr wrap="square">
            <a:spAutoFit/>
          </a:bodyPr>
          <a:lstStyle/>
          <a:p>
            <a:pPr lvl="0">
              <a:spcBef>
                <a:spcPts val="1000"/>
              </a:spcBef>
              <a:buClr>
                <a:srgbClr val="549E39"/>
              </a:buClr>
              <a:buSzPct val="80000"/>
            </a:pPr>
            <a:r>
              <a:rPr lang="en-GB" sz="2800" dirty="0">
                <a:latin typeface="Lucida Bright" panose="02040602050505020304" pitchFamily="18" charset="0"/>
              </a:rPr>
              <a:t>Children in Y3, Y4, Y5 and Y6 may bring in their own healthy snack for playtime. </a:t>
            </a:r>
          </a:p>
          <a:p>
            <a:pPr lvl="0">
              <a:spcBef>
                <a:spcPts val="1000"/>
              </a:spcBef>
              <a:buClr>
                <a:srgbClr val="549E39"/>
              </a:buClr>
              <a:buSzPct val="80000"/>
            </a:pPr>
            <a:endParaRPr lang="en-GB" sz="2800" dirty="0">
              <a:latin typeface="Lucida Bright" panose="02040602050505020304" pitchFamily="18" charset="0"/>
            </a:endParaRPr>
          </a:p>
          <a:p>
            <a:pPr lvl="0">
              <a:spcBef>
                <a:spcPts val="1000"/>
              </a:spcBef>
              <a:buClr>
                <a:srgbClr val="549E39"/>
              </a:buClr>
              <a:buSzPct val="80000"/>
            </a:pPr>
            <a:r>
              <a:rPr lang="en-GB" sz="2800" dirty="0">
                <a:latin typeface="Lucida Bright" panose="02040602050505020304" pitchFamily="18" charset="0"/>
              </a:rPr>
              <a:t>The school council run a Tuck Shop every Friday selling healthy snacks for 50p each.</a:t>
            </a:r>
          </a:p>
          <a:p>
            <a:pPr lvl="0">
              <a:spcBef>
                <a:spcPts val="1000"/>
              </a:spcBef>
              <a:buClr>
                <a:srgbClr val="549E39"/>
              </a:buClr>
              <a:buSzPct val="80000"/>
            </a:pPr>
            <a:endParaRPr lang="en-GB" sz="2800" dirty="0">
              <a:latin typeface="Lucida Bright" panose="02040602050505020304" pitchFamily="18" charset="0"/>
            </a:endParaRPr>
          </a:p>
          <a:p>
            <a:pPr lvl="0">
              <a:spcBef>
                <a:spcPts val="1000"/>
              </a:spcBef>
              <a:buClr>
                <a:srgbClr val="549E39"/>
              </a:buClr>
              <a:buSzPct val="80000"/>
            </a:pPr>
            <a:r>
              <a:rPr lang="en-GB" sz="2800" dirty="0">
                <a:latin typeface="Lucida Bright" panose="02040602050505020304" pitchFamily="18" charset="0"/>
              </a:rPr>
              <a:t>In Y3, Y4, Y5 and Y6 children bring their own water bottles and take them home daily to be cleaned and refilled. </a:t>
            </a:r>
          </a:p>
          <a:p>
            <a:pPr lvl="0">
              <a:spcBef>
                <a:spcPts val="1000"/>
              </a:spcBef>
              <a:buClr>
                <a:srgbClr val="549E39"/>
              </a:buClr>
              <a:buSzPct val="80000"/>
            </a:pPr>
            <a:endParaRPr lang="en-GB" sz="2800" dirty="0">
              <a:solidFill>
                <a:schemeClr val="tx1">
                  <a:lumMod val="75000"/>
                  <a:lumOff val="25000"/>
                </a:schemeClr>
              </a:solidFill>
              <a:latin typeface="Lucida Bright" panose="02040602050505020304" pitchFamily="18" charset="0"/>
            </a:endParaRPr>
          </a:p>
        </p:txBody>
      </p:sp>
    </p:spTree>
    <p:extLst>
      <p:ext uri="{BB962C8B-B14F-4D97-AF65-F5344CB8AC3E}">
        <p14:creationId xmlns:p14="http://schemas.microsoft.com/office/powerpoint/2010/main" val="12525908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88819" y="915640"/>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
        <p:nvSpPr>
          <p:cNvPr id="5" name="Rectangle 4"/>
          <p:cNvSpPr/>
          <p:nvPr/>
        </p:nvSpPr>
        <p:spPr>
          <a:xfrm>
            <a:off x="588819" y="1762443"/>
            <a:ext cx="10424322" cy="4052391"/>
          </a:xfrm>
          <a:prstGeom prst="rect">
            <a:avLst/>
          </a:prstGeom>
        </p:spPr>
        <p:txBody>
          <a:bodyPr wrap="square">
            <a:spAutoFit/>
          </a:bodyPr>
          <a:lstStyle/>
          <a:p>
            <a:pPr lvl="0">
              <a:spcBef>
                <a:spcPts val="1000"/>
              </a:spcBef>
              <a:buClr>
                <a:srgbClr val="549E39"/>
              </a:buClr>
              <a:buSzPct val="80000"/>
            </a:pPr>
            <a:endParaRPr lang="en-GB" sz="2800" dirty="0">
              <a:solidFill>
                <a:schemeClr val="tx1">
                  <a:lumMod val="75000"/>
                  <a:lumOff val="25000"/>
                </a:schemeClr>
              </a:solidFill>
              <a:latin typeface="Lucida Bright" panose="02040602050505020304" pitchFamily="18" charset="0"/>
            </a:endParaRPr>
          </a:p>
          <a:p>
            <a:pPr lvl="0">
              <a:spcBef>
                <a:spcPts val="1000"/>
              </a:spcBef>
              <a:buClr>
                <a:srgbClr val="549E39"/>
              </a:buClr>
              <a:buSzPct val="80000"/>
            </a:pPr>
            <a:r>
              <a:rPr lang="en-US" sz="2800" dirty="0">
                <a:latin typeface="Lucida Bright" panose="02040602050505020304" pitchFamily="18" charset="0"/>
              </a:rPr>
              <a:t>Children will need to bring from home their own </a:t>
            </a:r>
            <a:r>
              <a:rPr lang="en-GB" sz="2800" dirty="0">
                <a:latin typeface="Lucida Bright" panose="02040602050505020304" pitchFamily="18" charset="0"/>
              </a:rPr>
              <a:t>book bag to transport their books and Home School Diary to school everyday.</a:t>
            </a:r>
          </a:p>
          <a:p>
            <a:pPr>
              <a:spcBef>
                <a:spcPts val="1000"/>
              </a:spcBef>
              <a:buClr>
                <a:srgbClr val="549E39"/>
              </a:buClr>
              <a:buSzPct val="80000"/>
            </a:pPr>
            <a:r>
              <a:rPr lang="en-GB" sz="2800" dirty="0">
                <a:latin typeface="Lucida Bright" panose="02040602050505020304" pitchFamily="18" charset="0"/>
              </a:rPr>
              <a:t>Please write your child’s name in all pieces of uniform and personal belongings.</a:t>
            </a:r>
          </a:p>
          <a:p>
            <a:pPr>
              <a:spcBef>
                <a:spcPts val="1000"/>
              </a:spcBef>
              <a:buClr>
                <a:srgbClr val="549E39"/>
              </a:buClr>
              <a:buSzPct val="80000"/>
            </a:pPr>
            <a:r>
              <a:rPr lang="en-GB" sz="2800" dirty="0">
                <a:latin typeface="Lucida Bright" panose="02040602050505020304" pitchFamily="18" charset="0"/>
              </a:rPr>
              <a:t>School provide all pencils, pens, felt tips, etc.</a:t>
            </a:r>
          </a:p>
          <a:p>
            <a:pPr>
              <a:spcBef>
                <a:spcPts val="1000"/>
              </a:spcBef>
              <a:buClr>
                <a:srgbClr val="549E39"/>
              </a:buClr>
              <a:buSzPct val="80000"/>
            </a:pPr>
            <a:endParaRPr lang="en-GB" sz="2800" dirty="0">
              <a:latin typeface="Lucida Bright" panose="02040602050505020304" pitchFamily="18" charset="0"/>
            </a:endParaRPr>
          </a:p>
        </p:txBody>
      </p:sp>
    </p:spTree>
    <p:extLst>
      <p:ext uri="{BB962C8B-B14F-4D97-AF65-F5344CB8AC3E}">
        <p14:creationId xmlns:p14="http://schemas.microsoft.com/office/powerpoint/2010/main" val="5717111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88818" y="1563715"/>
            <a:ext cx="9401001" cy="5647700"/>
          </a:xfrm>
          <a:prstGeom prst="rect">
            <a:avLst/>
          </a:prstGeom>
        </p:spPr>
        <p:txBody>
          <a:bodyPr wrap="square">
            <a:spAutoFit/>
          </a:bodyPr>
          <a:lstStyle/>
          <a:p>
            <a:pPr lvl="0">
              <a:spcBef>
                <a:spcPts val="1000"/>
              </a:spcBef>
              <a:buClr>
                <a:srgbClr val="549E39"/>
              </a:buClr>
              <a:buSzPct val="80000"/>
            </a:pPr>
            <a:r>
              <a:rPr lang="en-GB" sz="2800" dirty="0">
                <a:latin typeface="Lucida Bright" panose="02040602050505020304" pitchFamily="18" charset="0"/>
              </a:rPr>
              <a:t>We encourage children to be resilient with minor injuries and accidents that do not involve blood or an impact to the head. </a:t>
            </a:r>
          </a:p>
          <a:p>
            <a:pPr lvl="0">
              <a:spcBef>
                <a:spcPts val="1000"/>
              </a:spcBef>
              <a:buClr>
                <a:srgbClr val="549E39"/>
              </a:buClr>
              <a:buSzPct val="80000"/>
            </a:pPr>
            <a:r>
              <a:rPr lang="en-GB" sz="2800" dirty="0">
                <a:latin typeface="Lucida Bright" panose="02040602050505020304" pitchFamily="18" charset="0"/>
              </a:rPr>
              <a:t>This means you may not get notified of every accident in school if your child does not need direct First Aid. However, if your child has a specific medical need that requires us to be extra vigilant, please let us know.</a:t>
            </a:r>
          </a:p>
          <a:p>
            <a:pPr>
              <a:spcBef>
                <a:spcPts val="1000"/>
              </a:spcBef>
              <a:buClr>
                <a:srgbClr val="549E39"/>
              </a:buClr>
              <a:buSzPct val="80000"/>
            </a:pPr>
            <a:r>
              <a:rPr lang="en-GB" altLang="en-US" sz="2800" dirty="0">
                <a:latin typeface="Lucida Bright" panose="02040602050505020304" pitchFamily="18" charset="0"/>
              </a:rPr>
              <a:t>We use an online paperless ‘bump note’ system, you will receive an </a:t>
            </a:r>
            <a:r>
              <a:rPr lang="en-GB" altLang="en-US" sz="2800" b="1" dirty="0">
                <a:latin typeface="Lucida Bright" panose="02040602050505020304" pitchFamily="18" charset="0"/>
              </a:rPr>
              <a:t>email</a:t>
            </a:r>
            <a:r>
              <a:rPr lang="en-GB" altLang="en-US" sz="2800" dirty="0">
                <a:latin typeface="Lucida Bright" panose="02040602050505020304" pitchFamily="18" charset="0"/>
              </a:rPr>
              <a:t> with details of any first aid your child has had.</a:t>
            </a:r>
          </a:p>
          <a:p>
            <a:pPr lvl="0">
              <a:spcBef>
                <a:spcPts val="1000"/>
              </a:spcBef>
              <a:buClr>
                <a:srgbClr val="549E39"/>
              </a:buClr>
              <a:buSzPct val="80000"/>
            </a:pPr>
            <a:endParaRPr lang="en-GB" sz="2800" dirty="0">
              <a:latin typeface="Lucida Bright" panose="02040602050505020304" pitchFamily="18" charset="0"/>
            </a:endParaRPr>
          </a:p>
        </p:txBody>
      </p:sp>
      <p:sp>
        <p:nvSpPr>
          <p:cNvPr id="6" name="Title 1"/>
          <p:cNvSpPr txBox="1">
            <a:spLocks/>
          </p:cNvSpPr>
          <p:nvPr/>
        </p:nvSpPr>
        <p:spPr>
          <a:xfrm>
            <a:off x="588819" y="555422"/>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Tree>
    <p:extLst>
      <p:ext uri="{BB962C8B-B14F-4D97-AF65-F5344CB8AC3E}">
        <p14:creationId xmlns:p14="http://schemas.microsoft.com/office/powerpoint/2010/main" val="16712620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88819" y="2509646"/>
            <a:ext cx="9401001" cy="1513235"/>
          </a:xfrm>
          <a:prstGeom prst="rect">
            <a:avLst/>
          </a:prstGeom>
        </p:spPr>
        <p:txBody>
          <a:bodyPr wrap="square">
            <a:spAutoFit/>
          </a:bodyPr>
          <a:lstStyle/>
          <a:p>
            <a:pPr>
              <a:spcBef>
                <a:spcPts val="1000"/>
              </a:spcBef>
              <a:buClr>
                <a:srgbClr val="549E39"/>
              </a:buClr>
              <a:buSzPct val="80000"/>
            </a:pPr>
            <a:r>
              <a:rPr lang="en-US" sz="2800" dirty="0">
                <a:latin typeface="Lucida Bright" panose="02040602050505020304" pitchFamily="18" charset="0"/>
              </a:rPr>
              <a:t>PE </a:t>
            </a:r>
            <a:r>
              <a:rPr lang="en-GB" sz="2800" dirty="0">
                <a:latin typeface="Lucida Bright" panose="02040602050505020304" pitchFamily="18" charset="0"/>
              </a:rPr>
              <a:t>will be </a:t>
            </a:r>
            <a:r>
              <a:rPr lang="en-US" sz="2800" dirty="0">
                <a:latin typeface="Lucida Bright" panose="02040602050505020304" pitchFamily="18" charset="0"/>
              </a:rPr>
              <a:t>swimming on Thursday afternoons- further details will be sent separately </a:t>
            </a:r>
          </a:p>
          <a:p>
            <a:pPr>
              <a:spcBef>
                <a:spcPts val="1000"/>
              </a:spcBef>
              <a:buClr>
                <a:srgbClr val="549E39"/>
              </a:buClr>
              <a:buSzPct val="80000"/>
            </a:pPr>
            <a:endParaRPr lang="en-GB" sz="2800" dirty="0">
              <a:solidFill>
                <a:srgbClr val="FF0000"/>
              </a:solidFill>
              <a:latin typeface="Lucida Bright" panose="02040602050505020304" pitchFamily="18" charset="0"/>
            </a:endParaRPr>
          </a:p>
        </p:txBody>
      </p:sp>
      <p:sp>
        <p:nvSpPr>
          <p:cNvPr id="6" name="Title 1"/>
          <p:cNvSpPr txBox="1">
            <a:spLocks/>
          </p:cNvSpPr>
          <p:nvPr/>
        </p:nvSpPr>
        <p:spPr>
          <a:xfrm>
            <a:off x="588819" y="555422"/>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Tree>
    <p:extLst>
      <p:ext uri="{BB962C8B-B14F-4D97-AF65-F5344CB8AC3E}">
        <p14:creationId xmlns:p14="http://schemas.microsoft.com/office/powerpoint/2010/main" val="6760763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57382"/>
          </a:xfrm>
        </p:spPr>
        <p:txBody>
          <a:bodyPr>
            <a:normAutofit/>
          </a:bodyPr>
          <a:lstStyle/>
          <a:p>
            <a:r>
              <a:rPr lang="en-GB" sz="4000" b="1" dirty="0">
                <a:solidFill>
                  <a:schemeClr val="accent1">
                    <a:lumMod val="75000"/>
                  </a:schemeClr>
                </a:solidFill>
                <a:latin typeface="Lucida Bright" panose="02040602050505020304" pitchFamily="18" charset="0"/>
              </a:rPr>
              <a:t>Parental Involvement</a:t>
            </a:r>
          </a:p>
        </p:txBody>
      </p:sp>
      <p:sp>
        <p:nvSpPr>
          <p:cNvPr id="3" name="Content Placeholder 2"/>
          <p:cNvSpPr>
            <a:spLocks noGrp="1"/>
          </p:cNvSpPr>
          <p:nvPr>
            <p:ph idx="1"/>
          </p:nvPr>
        </p:nvSpPr>
        <p:spPr>
          <a:xfrm>
            <a:off x="677334" y="1607119"/>
            <a:ext cx="9892054" cy="4436629"/>
          </a:xfrm>
        </p:spPr>
        <p:txBody>
          <a:bodyPr>
            <a:normAutofit fontScale="92500" lnSpcReduction="10000"/>
          </a:bodyPr>
          <a:lstStyle/>
          <a:p>
            <a:r>
              <a:rPr lang="en-GB" sz="2800" dirty="0">
                <a:solidFill>
                  <a:schemeClr val="tx1"/>
                </a:solidFill>
                <a:latin typeface="Lucida Bright" panose="02040602050505020304" pitchFamily="18" charset="0"/>
              </a:rPr>
              <a:t>Weekly Celebration Assemblies each Friday at 9:10a.m. in the hall - parents/ carers will receive an invitation if their child is up for an award. </a:t>
            </a:r>
          </a:p>
          <a:p>
            <a:r>
              <a:rPr lang="en-US" sz="2800" dirty="0">
                <a:solidFill>
                  <a:schemeClr val="tx1"/>
                </a:solidFill>
                <a:latin typeface="Lucida Bright" panose="02040602050505020304" pitchFamily="18" charset="0"/>
              </a:rPr>
              <a:t>Termly ‘Seeing is Believing’ events &amp; productions</a:t>
            </a:r>
            <a:endParaRPr lang="en-GB" sz="2800" dirty="0">
              <a:solidFill>
                <a:schemeClr val="tx1"/>
              </a:solidFill>
              <a:latin typeface="Lucida Bright" panose="02040602050505020304" pitchFamily="18" charset="0"/>
            </a:endParaRPr>
          </a:p>
          <a:p>
            <a:r>
              <a:rPr lang="en-GB" sz="2800" dirty="0">
                <a:solidFill>
                  <a:schemeClr val="tx1"/>
                </a:solidFill>
                <a:latin typeface="Lucida Bright" panose="02040602050505020304" pitchFamily="18" charset="0"/>
              </a:rPr>
              <a:t>Termly Parent Meetings &amp; Learning Celebrations (TLCs) – W/B 15</a:t>
            </a:r>
            <a:r>
              <a:rPr lang="en-GB" sz="2800" baseline="30000" dirty="0">
                <a:solidFill>
                  <a:schemeClr val="tx1"/>
                </a:solidFill>
                <a:latin typeface="Lucida Bright" panose="02040602050505020304" pitchFamily="18" charset="0"/>
              </a:rPr>
              <a:t>th</a:t>
            </a:r>
            <a:r>
              <a:rPr lang="en-GB" sz="2800" dirty="0">
                <a:solidFill>
                  <a:schemeClr val="tx1"/>
                </a:solidFill>
                <a:latin typeface="Lucida Bright" panose="02040602050505020304" pitchFamily="18" charset="0"/>
              </a:rPr>
              <a:t> September 2025</a:t>
            </a:r>
          </a:p>
          <a:p>
            <a:r>
              <a:rPr lang="en-GB" sz="2800" dirty="0">
                <a:solidFill>
                  <a:schemeClr val="tx1"/>
                </a:solidFill>
                <a:latin typeface="Lucida Bright" panose="02040602050505020304" pitchFamily="18" charset="0"/>
              </a:rPr>
              <a:t>Support with trips and visits (DBS paid by school)</a:t>
            </a:r>
          </a:p>
          <a:p>
            <a:r>
              <a:rPr lang="en-US" sz="2800" dirty="0">
                <a:solidFill>
                  <a:schemeClr val="tx1"/>
                </a:solidFill>
                <a:latin typeface="Lucida Bright" panose="02040602050505020304" pitchFamily="18" charset="0"/>
              </a:rPr>
              <a:t>Reading Volunteers – please ask for more information!</a:t>
            </a:r>
          </a:p>
          <a:p>
            <a:r>
              <a:rPr lang="en-US" sz="2800" dirty="0">
                <a:solidFill>
                  <a:schemeClr val="tx1"/>
                </a:solidFill>
                <a:latin typeface="Lucida Bright" panose="02040602050505020304" pitchFamily="18" charset="0"/>
              </a:rPr>
              <a:t>Donations of unwanted books and toys always appreciated.</a:t>
            </a:r>
            <a:endParaRPr lang="en-GB" sz="2800" dirty="0">
              <a:solidFill>
                <a:schemeClr val="tx1"/>
              </a:solidFill>
              <a:latin typeface="Lucida Bright" panose="02040602050505020304" pitchFamily="18" charset="0"/>
            </a:endParaRPr>
          </a:p>
        </p:txBody>
      </p:sp>
    </p:spTree>
    <p:extLst>
      <p:ext uri="{BB962C8B-B14F-4D97-AF65-F5344CB8AC3E}">
        <p14:creationId xmlns:p14="http://schemas.microsoft.com/office/powerpoint/2010/main" val="3313811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15833" y="3694653"/>
            <a:ext cx="8664315" cy="2354491"/>
          </a:xfrm>
          <a:prstGeom prst="rect">
            <a:avLst/>
          </a:prstGeom>
        </p:spPr>
        <p:txBody>
          <a:bodyPr wrap="square">
            <a:spAutoFit/>
          </a:bodyPr>
          <a:lstStyle/>
          <a:p>
            <a:pPr algn="ctr"/>
            <a:r>
              <a:rPr lang="en-GB" sz="4900" b="1" dirty="0">
                <a:solidFill>
                  <a:schemeClr val="accent1">
                    <a:lumMod val="75000"/>
                  </a:schemeClr>
                </a:solidFill>
                <a:latin typeface="Lucida Bright" panose="02040602050505020304" pitchFamily="18" charset="0"/>
              </a:rPr>
              <a:t>See you on </a:t>
            </a:r>
            <a:br>
              <a:rPr lang="en-GB" sz="4900" b="1" dirty="0">
                <a:solidFill>
                  <a:schemeClr val="accent1">
                    <a:lumMod val="75000"/>
                  </a:schemeClr>
                </a:solidFill>
                <a:latin typeface="Lucida Bright" panose="02040602050505020304" pitchFamily="18" charset="0"/>
              </a:rPr>
            </a:br>
            <a:r>
              <a:rPr lang="en-GB" sz="4900" b="1" dirty="0">
                <a:solidFill>
                  <a:schemeClr val="accent1">
                    <a:lumMod val="75000"/>
                  </a:schemeClr>
                </a:solidFill>
                <a:latin typeface="Lucida Bright" panose="02040602050505020304" pitchFamily="18" charset="0"/>
              </a:rPr>
              <a:t>Thursday 4</a:t>
            </a:r>
            <a:r>
              <a:rPr lang="en-GB" sz="4900" b="1" baseline="30000" dirty="0">
                <a:solidFill>
                  <a:schemeClr val="accent1">
                    <a:lumMod val="75000"/>
                  </a:schemeClr>
                </a:solidFill>
                <a:latin typeface="Lucida Bright" panose="02040602050505020304" pitchFamily="18" charset="0"/>
              </a:rPr>
              <a:t>th</a:t>
            </a:r>
            <a:r>
              <a:rPr lang="en-GB" sz="4900" b="1" dirty="0">
                <a:solidFill>
                  <a:schemeClr val="accent1">
                    <a:lumMod val="75000"/>
                  </a:schemeClr>
                </a:solidFill>
                <a:latin typeface="Lucida Bright" panose="02040602050505020304" pitchFamily="18" charset="0"/>
              </a:rPr>
              <a:t> September 2025!</a:t>
            </a:r>
            <a:endParaRPr lang="en-GB" sz="4900" b="1" dirty="0">
              <a:solidFill>
                <a:schemeClr val="accent1">
                  <a:lumMod val="75000"/>
                </a:schemeClr>
              </a:solidFill>
            </a:endParaRPr>
          </a:p>
        </p:txBody>
      </p:sp>
      <p:pic>
        <p:nvPicPr>
          <p:cNvPr id="5" name="Picture 4">
            <a:extLst>
              <a:ext uri="{FF2B5EF4-FFF2-40B4-BE49-F238E27FC236}">
                <a16:creationId xmlns:a16="http://schemas.microsoft.com/office/drawing/2014/main" id="{8A87BA77-D5CB-4178-A0BA-7BCFF34003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92656" y="1074509"/>
            <a:ext cx="2910671" cy="2354491"/>
          </a:xfrm>
          <a:prstGeom prst="rect">
            <a:avLst/>
          </a:prstGeom>
        </p:spPr>
      </p:pic>
    </p:spTree>
    <p:extLst>
      <p:ext uri="{BB962C8B-B14F-4D97-AF65-F5344CB8AC3E}">
        <p14:creationId xmlns:p14="http://schemas.microsoft.com/office/powerpoint/2010/main" val="41779318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92607" y="369455"/>
            <a:ext cx="8596668" cy="701964"/>
          </a:xfrm>
        </p:spPr>
        <p:txBody>
          <a:bodyPr>
            <a:normAutofit fontScale="90000"/>
          </a:bodyPr>
          <a:lstStyle/>
          <a:p>
            <a:r>
              <a:rPr lang="en-GB" sz="4000" b="1" dirty="0">
                <a:solidFill>
                  <a:schemeClr val="accent1">
                    <a:lumMod val="75000"/>
                  </a:schemeClr>
                </a:solidFill>
                <a:latin typeface="Lucida Bright" panose="02040602050505020304" pitchFamily="18" charset="0"/>
              </a:rPr>
              <a:t>Year 4 RSHE Further Information</a:t>
            </a:r>
          </a:p>
        </p:txBody>
      </p:sp>
      <p:sp>
        <p:nvSpPr>
          <p:cNvPr id="4" name="Content Placeholder 3">
            <a:extLst>
              <a:ext uri="{FF2B5EF4-FFF2-40B4-BE49-F238E27FC236}">
                <a16:creationId xmlns:a16="http://schemas.microsoft.com/office/drawing/2014/main" id="{070C471C-168A-2FB0-A8F9-9334F2475FB0}"/>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27486913-C703-81E0-5721-7F19A7051466}"/>
              </a:ext>
            </a:extLst>
          </p:cNvPr>
          <p:cNvPicPr>
            <a:picLocks noChangeAspect="1"/>
          </p:cNvPicPr>
          <p:nvPr/>
        </p:nvPicPr>
        <p:blipFill>
          <a:blip r:embed="rId2"/>
          <a:stretch>
            <a:fillRect/>
          </a:stretch>
        </p:blipFill>
        <p:spPr>
          <a:xfrm>
            <a:off x="462504" y="1461539"/>
            <a:ext cx="11266992" cy="4300681"/>
          </a:xfrm>
          <a:prstGeom prst="rect">
            <a:avLst/>
          </a:prstGeom>
        </p:spPr>
      </p:pic>
    </p:spTree>
    <p:extLst>
      <p:ext uri="{BB962C8B-B14F-4D97-AF65-F5344CB8AC3E}">
        <p14:creationId xmlns:p14="http://schemas.microsoft.com/office/powerpoint/2010/main" val="23864851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18007" y="369455"/>
            <a:ext cx="8596668" cy="701964"/>
          </a:xfrm>
        </p:spPr>
        <p:txBody>
          <a:bodyPr>
            <a:normAutofit fontScale="90000"/>
          </a:bodyPr>
          <a:lstStyle/>
          <a:p>
            <a:r>
              <a:rPr lang="en-GB" sz="4000" b="1" dirty="0">
                <a:solidFill>
                  <a:schemeClr val="accent1">
                    <a:lumMod val="75000"/>
                  </a:schemeClr>
                </a:solidFill>
                <a:latin typeface="Lucida Bright" panose="02040602050505020304" pitchFamily="18" charset="0"/>
              </a:rPr>
              <a:t>Year 4 RSHE Further Information</a:t>
            </a:r>
          </a:p>
        </p:txBody>
      </p:sp>
      <p:sp>
        <p:nvSpPr>
          <p:cNvPr id="1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 name="Content Placeholder 2">
            <a:extLst>
              <a:ext uri="{FF2B5EF4-FFF2-40B4-BE49-F238E27FC236}">
                <a16:creationId xmlns:a16="http://schemas.microsoft.com/office/drawing/2014/main" id="{7C133D60-F53A-19A7-6BE4-20C94D515D78}"/>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B9190596-F121-3D25-D6FA-C1065C6ECD20}"/>
              </a:ext>
            </a:extLst>
          </p:cNvPr>
          <p:cNvPicPr>
            <a:picLocks noChangeAspect="1"/>
          </p:cNvPicPr>
          <p:nvPr/>
        </p:nvPicPr>
        <p:blipFill>
          <a:blip r:embed="rId2"/>
          <a:stretch>
            <a:fillRect/>
          </a:stretch>
        </p:blipFill>
        <p:spPr>
          <a:xfrm>
            <a:off x="518007" y="1071418"/>
            <a:ext cx="11203541" cy="5215081"/>
          </a:xfrm>
          <a:prstGeom prst="rect">
            <a:avLst/>
          </a:prstGeom>
        </p:spPr>
      </p:pic>
    </p:spTree>
    <p:extLst>
      <p:ext uri="{BB962C8B-B14F-4D97-AF65-F5344CB8AC3E}">
        <p14:creationId xmlns:p14="http://schemas.microsoft.com/office/powerpoint/2010/main" val="7996144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607" y="369455"/>
            <a:ext cx="8596668" cy="701964"/>
          </a:xfrm>
        </p:spPr>
        <p:txBody>
          <a:bodyPr>
            <a:normAutofit/>
          </a:bodyPr>
          <a:lstStyle/>
          <a:p>
            <a:r>
              <a:rPr lang="en-GB" sz="4000" b="1" dirty="0">
                <a:solidFill>
                  <a:schemeClr val="accent1">
                    <a:lumMod val="75000"/>
                  </a:schemeClr>
                </a:solidFill>
                <a:latin typeface="Lucida Bright" panose="02040602050505020304" pitchFamily="18" charset="0"/>
              </a:rPr>
              <a:t>Attendance Further Information</a:t>
            </a:r>
          </a:p>
        </p:txBody>
      </p:sp>
      <p:sp>
        <p:nvSpPr>
          <p:cNvPr id="3" name="Content Placeholder 2"/>
          <p:cNvSpPr>
            <a:spLocks noGrp="1"/>
          </p:cNvSpPr>
          <p:nvPr>
            <p:ph idx="1"/>
          </p:nvPr>
        </p:nvSpPr>
        <p:spPr>
          <a:xfrm>
            <a:off x="677334" y="1520510"/>
            <a:ext cx="8815802" cy="4664160"/>
          </a:xfrm>
        </p:spPr>
        <p:txBody>
          <a:bodyPr>
            <a:normAutofit fontScale="92500" lnSpcReduction="10000"/>
          </a:bodyPr>
          <a:lstStyle/>
          <a:p>
            <a:r>
              <a:rPr lang="en-US" sz="2400" dirty="0">
                <a:solidFill>
                  <a:schemeClr val="tx1"/>
                </a:solidFill>
                <a:latin typeface="Lucida Bright" panose="02040602050505020304" pitchFamily="18" charset="0"/>
              </a:rPr>
              <a:t>There are 365 days in a year. We only spend 190 days at school, leaving </a:t>
            </a:r>
            <a:r>
              <a:rPr lang="en-US" sz="2400" b="1" u="sng" dirty="0">
                <a:solidFill>
                  <a:schemeClr val="tx1"/>
                </a:solidFill>
                <a:latin typeface="Lucida Bright" panose="02040602050505020304" pitchFamily="18" charset="0"/>
              </a:rPr>
              <a:t>175 days</a:t>
            </a:r>
            <a:r>
              <a:rPr lang="en-US" sz="2400" dirty="0">
                <a:solidFill>
                  <a:schemeClr val="tx1"/>
                </a:solidFill>
                <a:latin typeface="Lucida Bright" panose="02040602050505020304" pitchFamily="18" charset="0"/>
              </a:rPr>
              <a:t> for families to: go on holiday, have days out, go shopping or attend non-urgent medical appointments.</a:t>
            </a:r>
          </a:p>
          <a:p>
            <a:r>
              <a:rPr lang="en-US" sz="2400" dirty="0">
                <a:solidFill>
                  <a:schemeClr val="tx1"/>
                </a:solidFill>
                <a:latin typeface="Lucida Bright" panose="02040602050505020304" pitchFamily="18" charset="0"/>
              </a:rPr>
              <a:t>It only takes </a:t>
            </a:r>
            <a:r>
              <a:rPr lang="en-US" sz="2400" b="1" u="sng" dirty="0">
                <a:solidFill>
                  <a:schemeClr val="tx1"/>
                </a:solidFill>
                <a:latin typeface="Lucida Bright" panose="02040602050505020304" pitchFamily="18" charset="0"/>
              </a:rPr>
              <a:t>8 days</a:t>
            </a:r>
            <a:r>
              <a:rPr lang="en-US" sz="2400" dirty="0">
                <a:solidFill>
                  <a:schemeClr val="tx1"/>
                </a:solidFill>
                <a:latin typeface="Lucida Bright" panose="02040602050505020304" pitchFamily="18" charset="0"/>
              </a:rPr>
              <a:t> absence over a school year to put your child’s attendance below 96%.</a:t>
            </a:r>
          </a:p>
          <a:p>
            <a:r>
              <a:rPr lang="en-US" sz="2400" dirty="0">
                <a:solidFill>
                  <a:schemeClr val="tx1"/>
                </a:solidFill>
                <a:latin typeface="Lucida Bright" panose="02040602050505020304" pitchFamily="18" charset="0"/>
              </a:rPr>
              <a:t>It only takes </a:t>
            </a:r>
            <a:r>
              <a:rPr lang="en-US" sz="2400" b="1" u="sng" dirty="0">
                <a:solidFill>
                  <a:schemeClr val="tx1"/>
                </a:solidFill>
                <a:latin typeface="Lucida Bright" panose="02040602050505020304" pitchFamily="18" charset="0"/>
              </a:rPr>
              <a:t>19 days</a:t>
            </a:r>
            <a:r>
              <a:rPr lang="en-US" sz="2400" dirty="0">
                <a:solidFill>
                  <a:schemeClr val="tx1"/>
                </a:solidFill>
                <a:latin typeface="Lucida Bright" panose="02040602050505020304" pitchFamily="18" charset="0"/>
              </a:rPr>
              <a:t> absence over a school year for your child to be classed by the Government as Persistently Absent at below 90%.</a:t>
            </a:r>
          </a:p>
          <a:p>
            <a:r>
              <a:rPr lang="en-US" sz="2400" dirty="0">
                <a:solidFill>
                  <a:schemeClr val="tx1"/>
                </a:solidFill>
                <a:latin typeface="Lucida Bright" panose="02040602050505020304" pitchFamily="18" charset="0"/>
              </a:rPr>
              <a:t>Some absences are unavoidable. We understand that children will get sick and need to stay home occasionally. The important thing is to get your child to school as often as possible.</a:t>
            </a:r>
          </a:p>
          <a:p>
            <a:pPr marL="0" indent="0">
              <a:buNone/>
            </a:pPr>
            <a:endParaRPr lang="en-GB" sz="2400" dirty="0">
              <a:latin typeface="Lucida Bright" panose="02040602050505020304" pitchFamily="18" charset="0"/>
            </a:endParaRPr>
          </a:p>
        </p:txBody>
      </p:sp>
    </p:spTree>
    <p:extLst>
      <p:ext uri="{BB962C8B-B14F-4D97-AF65-F5344CB8AC3E}">
        <p14:creationId xmlns:p14="http://schemas.microsoft.com/office/powerpoint/2010/main" val="3521477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3369" y="380538"/>
            <a:ext cx="8596668" cy="820189"/>
          </a:xfrm>
        </p:spPr>
        <p:txBody>
          <a:bodyPr>
            <a:normAutofit/>
          </a:bodyPr>
          <a:lstStyle/>
          <a:p>
            <a:r>
              <a:rPr lang="en-GB" sz="4000" b="1" dirty="0">
                <a:solidFill>
                  <a:schemeClr val="accent1">
                    <a:lumMod val="75000"/>
                  </a:schemeClr>
                </a:solidFill>
                <a:latin typeface="Lucida Bright" panose="02040602050505020304" pitchFamily="18" charset="0"/>
              </a:rPr>
              <a:t>Attendance Further Information</a:t>
            </a:r>
          </a:p>
        </p:txBody>
      </p:sp>
      <p:sp>
        <p:nvSpPr>
          <p:cNvPr id="3" name="Content Placeholder 2"/>
          <p:cNvSpPr>
            <a:spLocks noGrp="1"/>
          </p:cNvSpPr>
          <p:nvPr>
            <p:ph idx="1"/>
          </p:nvPr>
        </p:nvSpPr>
        <p:spPr>
          <a:xfrm>
            <a:off x="483369" y="1200727"/>
            <a:ext cx="9460731" cy="3233651"/>
          </a:xfrm>
        </p:spPr>
        <p:txBody>
          <a:bodyPr>
            <a:noAutofit/>
          </a:bodyPr>
          <a:lstStyle/>
          <a:p>
            <a:pPr lvl="0"/>
            <a:r>
              <a:rPr lang="en-GB" sz="2400" dirty="0">
                <a:solidFill>
                  <a:schemeClr val="tx1"/>
                </a:solidFill>
                <a:latin typeface="Lucida Bright" panose="02040602050505020304" pitchFamily="18" charset="0"/>
              </a:rPr>
              <a:t>Use the Gateway APP to keep track of your child’s attendance.</a:t>
            </a:r>
          </a:p>
          <a:p>
            <a:pPr lvl="0"/>
            <a:r>
              <a:rPr lang="en-GB" sz="2400" dirty="0">
                <a:solidFill>
                  <a:schemeClr val="tx1"/>
                </a:solidFill>
                <a:latin typeface="Lucida Bright" panose="02040602050505020304" pitchFamily="18" charset="0"/>
              </a:rPr>
              <a:t>Speak to us if you are having any particular issues with your child’s health or getting them to school, we may be able to help.</a:t>
            </a:r>
          </a:p>
          <a:p>
            <a:pPr lvl="0"/>
            <a:r>
              <a:rPr lang="en-GB" sz="2400" dirty="0">
                <a:solidFill>
                  <a:schemeClr val="tx1"/>
                </a:solidFill>
                <a:latin typeface="Lucida Bright" panose="02040602050505020304" pitchFamily="18" charset="0"/>
              </a:rPr>
              <a:t>Try to make any necessary medical appointments during term time for after school, or at the earliest after 1.30pm so your child still gets their mark.</a:t>
            </a:r>
          </a:p>
          <a:p>
            <a:pPr lvl="0"/>
            <a:r>
              <a:rPr lang="en-GB" sz="2400" dirty="0">
                <a:solidFill>
                  <a:schemeClr val="tx1"/>
                </a:solidFill>
                <a:latin typeface="Lucida Bright" panose="02040602050505020304" pitchFamily="18" charset="0"/>
              </a:rPr>
              <a:t>Speak to a member of staff if you are unsure about how soon a child can return to school after an illness. You know your child, if you feel they are well enough to come then send them in!</a:t>
            </a:r>
          </a:p>
        </p:txBody>
      </p:sp>
    </p:spTree>
    <p:extLst>
      <p:ext uri="{BB962C8B-B14F-4D97-AF65-F5344CB8AC3E}">
        <p14:creationId xmlns:p14="http://schemas.microsoft.com/office/powerpoint/2010/main" val="35672184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1079" y="471054"/>
            <a:ext cx="8596668" cy="766618"/>
          </a:xfrm>
        </p:spPr>
        <p:txBody>
          <a:bodyPr>
            <a:normAutofit/>
          </a:bodyPr>
          <a:lstStyle/>
          <a:p>
            <a:r>
              <a:rPr lang="en-GB" sz="4000" b="1" dirty="0">
                <a:solidFill>
                  <a:schemeClr val="accent1">
                    <a:lumMod val="75000"/>
                  </a:schemeClr>
                </a:solidFill>
                <a:latin typeface="Lucida Bright" panose="02040602050505020304" pitchFamily="18" charset="0"/>
              </a:rPr>
              <a:t>Lateness Further Information</a:t>
            </a:r>
          </a:p>
        </p:txBody>
      </p:sp>
      <p:sp>
        <p:nvSpPr>
          <p:cNvPr id="3" name="Content Placeholder 2"/>
          <p:cNvSpPr>
            <a:spLocks noGrp="1"/>
          </p:cNvSpPr>
          <p:nvPr>
            <p:ph idx="1"/>
          </p:nvPr>
        </p:nvSpPr>
        <p:spPr>
          <a:xfrm>
            <a:off x="677334" y="1520510"/>
            <a:ext cx="8815802" cy="4605970"/>
          </a:xfrm>
        </p:spPr>
        <p:txBody>
          <a:bodyPr>
            <a:normAutofit lnSpcReduction="10000"/>
          </a:bodyPr>
          <a:lstStyle/>
          <a:p>
            <a:r>
              <a:rPr lang="en-US" sz="2800" dirty="0">
                <a:solidFill>
                  <a:schemeClr val="tx1"/>
                </a:solidFill>
                <a:latin typeface="Lucida Bright" panose="02040602050505020304" pitchFamily="18" charset="0"/>
              </a:rPr>
              <a:t>Being just </a:t>
            </a:r>
            <a:r>
              <a:rPr lang="en-US" sz="2800" b="1" u="sng" dirty="0">
                <a:solidFill>
                  <a:schemeClr val="tx1"/>
                </a:solidFill>
                <a:latin typeface="Lucida Bright" panose="02040602050505020304" pitchFamily="18" charset="0"/>
              </a:rPr>
              <a:t>5 minutes</a:t>
            </a:r>
            <a:r>
              <a:rPr lang="en-US" sz="2800" dirty="0">
                <a:solidFill>
                  <a:schemeClr val="tx1"/>
                </a:solidFill>
                <a:latin typeface="Lucida Bright" panose="02040602050505020304" pitchFamily="18" charset="0"/>
              </a:rPr>
              <a:t> late a day loses the equivalent of </a:t>
            </a:r>
            <a:r>
              <a:rPr lang="en-US" sz="2800" b="1" u="sng" dirty="0">
                <a:solidFill>
                  <a:schemeClr val="tx1"/>
                </a:solidFill>
                <a:latin typeface="Lucida Bright" panose="02040602050505020304" pitchFamily="18" charset="0"/>
              </a:rPr>
              <a:t>3 days</a:t>
            </a:r>
            <a:r>
              <a:rPr lang="en-US" sz="2800" dirty="0">
                <a:solidFill>
                  <a:schemeClr val="tx1"/>
                </a:solidFill>
                <a:latin typeface="Lucida Bright" panose="02040602050505020304" pitchFamily="18" charset="0"/>
              </a:rPr>
              <a:t> of learning a year.</a:t>
            </a:r>
          </a:p>
          <a:p>
            <a:r>
              <a:rPr lang="en-US" sz="2800" dirty="0">
                <a:solidFill>
                  <a:schemeClr val="tx1"/>
                </a:solidFill>
                <a:latin typeface="Lucida Bright" panose="02040602050505020304" pitchFamily="18" charset="0"/>
              </a:rPr>
              <a:t>Being </a:t>
            </a:r>
            <a:r>
              <a:rPr lang="en-US" sz="2800" b="1" u="sng" dirty="0">
                <a:solidFill>
                  <a:schemeClr val="tx1"/>
                </a:solidFill>
                <a:latin typeface="Lucida Bright" panose="02040602050505020304" pitchFamily="18" charset="0"/>
              </a:rPr>
              <a:t>15 minutes</a:t>
            </a:r>
            <a:r>
              <a:rPr lang="en-US" sz="2800" dirty="0">
                <a:solidFill>
                  <a:schemeClr val="tx1"/>
                </a:solidFill>
                <a:latin typeface="Lucida Bright" panose="02040602050505020304" pitchFamily="18" charset="0"/>
              </a:rPr>
              <a:t> late each day is the same as missing </a:t>
            </a:r>
            <a:r>
              <a:rPr lang="en-US" sz="2800" b="1" u="sng" dirty="0">
                <a:solidFill>
                  <a:schemeClr val="tx1"/>
                </a:solidFill>
                <a:latin typeface="Lucida Bright" panose="02040602050505020304" pitchFamily="18" charset="0"/>
              </a:rPr>
              <a:t>two weeks</a:t>
            </a:r>
            <a:r>
              <a:rPr lang="en-US" sz="2800" dirty="0">
                <a:solidFill>
                  <a:schemeClr val="tx1"/>
                </a:solidFill>
                <a:latin typeface="Lucida Bright" panose="02040602050505020304" pitchFamily="18" charset="0"/>
              </a:rPr>
              <a:t> of school.</a:t>
            </a:r>
          </a:p>
          <a:p>
            <a:r>
              <a:rPr lang="en-US" sz="2800" dirty="0">
                <a:solidFill>
                  <a:schemeClr val="tx1"/>
                </a:solidFill>
                <a:latin typeface="Lucida Bright" panose="02040602050505020304" pitchFamily="18" charset="0"/>
              </a:rPr>
              <a:t>Children arriving after 9.00am will need to enter through the school office and will be registered as late.</a:t>
            </a:r>
          </a:p>
          <a:p>
            <a:r>
              <a:rPr lang="en-US" sz="2800" dirty="0">
                <a:solidFill>
                  <a:schemeClr val="tx1"/>
                </a:solidFill>
                <a:latin typeface="Lucida Bright" panose="02040602050505020304" pitchFamily="18" charset="0"/>
              </a:rPr>
              <a:t>Children arriving after 9.20am are considered significantly late, and will be registered as an </a:t>
            </a:r>
            <a:r>
              <a:rPr lang="en-US" sz="2800" dirty="0" err="1">
                <a:solidFill>
                  <a:schemeClr val="tx1"/>
                </a:solidFill>
                <a:latin typeface="Lucida Bright" panose="02040602050505020304" pitchFamily="18" charset="0"/>
              </a:rPr>
              <a:t>unauthorised</a:t>
            </a:r>
            <a:r>
              <a:rPr lang="en-US" sz="2800" dirty="0">
                <a:solidFill>
                  <a:schemeClr val="tx1"/>
                </a:solidFill>
                <a:latin typeface="Lucida Bright" panose="02040602050505020304" pitchFamily="18" charset="0"/>
              </a:rPr>
              <a:t> absence.</a:t>
            </a:r>
          </a:p>
        </p:txBody>
      </p:sp>
    </p:spTree>
    <p:extLst>
      <p:ext uri="{BB962C8B-B14F-4D97-AF65-F5344CB8AC3E}">
        <p14:creationId xmlns:p14="http://schemas.microsoft.com/office/powerpoint/2010/main" val="193244498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421372EA96DE947A5B30C7E62FD1874" ma:contentTypeVersion="19" ma:contentTypeDescription="Create a new document." ma:contentTypeScope="" ma:versionID="755453f570f60b4e3e609bd62cf2fe91">
  <xsd:schema xmlns:xsd="http://www.w3.org/2001/XMLSchema" xmlns:xs="http://www.w3.org/2001/XMLSchema" xmlns:p="http://schemas.microsoft.com/office/2006/metadata/properties" xmlns:ns2="7890a3c4-09fa-4a9b-8ac7-3e4b747a99bc" xmlns:ns3="38c01680-56f8-4366-946a-43190d60ea81" targetNamespace="http://schemas.microsoft.com/office/2006/metadata/properties" ma:root="true" ma:fieldsID="10dc8f9ac86aa303a852754c11e7da3a" ns2:_="" ns3:_="">
    <xsd:import namespace="7890a3c4-09fa-4a9b-8ac7-3e4b747a99bc"/>
    <xsd:import namespace="38c01680-56f8-4366-946a-43190d60ea8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90a3c4-09fa-4a9b-8ac7-3e4b747a99b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9c8a7daa-f308-4133-b730-f9587565b6f4"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c01680-56f8-4366-946a-43190d60ea81"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fad78ae-0608-41fe-b72a-3684c3be2c5f}" ma:internalName="TaxCatchAll" ma:showField="CatchAllData" ma:web="38c01680-56f8-4366-946a-43190d60ea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7890a3c4-09fa-4a9b-8ac7-3e4b747a99bc">
      <Terms xmlns="http://schemas.microsoft.com/office/infopath/2007/PartnerControls"/>
    </lcf76f155ced4ddcb4097134ff3c332f>
    <TaxCatchAll xmlns="38c01680-56f8-4366-946a-43190d60ea81"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DDC9C7A-22A3-49DB-A389-A3BE8578AB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890a3c4-09fa-4a9b-8ac7-3e4b747a99bc"/>
    <ds:schemaRef ds:uri="38c01680-56f8-4366-946a-43190d60ea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9932143-5338-46A8-B80C-42D064ED64EE}">
  <ds:schemaRefs>
    <ds:schemaRef ds:uri="http://purl.org/dc/elements/1.1/"/>
    <ds:schemaRef ds:uri="http://schemas.openxmlformats.org/package/2006/metadata/core-properties"/>
    <ds:schemaRef ds:uri="http://purl.org/dc/terms/"/>
    <ds:schemaRef ds:uri="http://schemas.microsoft.com/office/2006/documentManagement/types"/>
    <ds:schemaRef ds:uri="http://purl.org/dc/dcmitype/"/>
    <ds:schemaRef ds:uri="44628afc-07c1-420e-beb7-f52a5b105728"/>
    <ds:schemaRef ds:uri="http://schemas.microsoft.com/office/2006/metadata/properties"/>
    <ds:schemaRef ds:uri="http://schemas.microsoft.com/office/infopath/2007/PartnerControls"/>
    <ds:schemaRef ds:uri="854d2d0e-2272-48a8-b5cc-7deb7f936a3d"/>
    <ds:schemaRef ds:uri="http://www.w3.org/XML/1998/namespace"/>
    <ds:schemaRef ds:uri="7890a3c4-09fa-4a9b-8ac7-3e4b747a99bc"/>
    <ds:schemaRef ds:uri="38c01680-56f8-4366-946a-43190d60ea81"/>
  </ds:schemaRefs>
</ds:datastoreItem>
</file>

<file path=customXml/itemProps3.xml><?xml version="1.0" encoding="utf-8"?>
<ds:datastoreItem xmlns:ds="http://schemas.openxmlformats.org/officeDocument/2006/customXml" ds:itemID="{D428AA8D-799C-4F98-99D2-CC4EF046A7E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1648</TotalTime>
  <Words>1654</Words>
  <Application>Microsoft Office PowerPoint</Application>
  <PresentationFormat>Widescreen</PresentationFormat>
  <Paragraphs>147</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Lucida Bright</vt:lpstr>
      <vt:lpstr>Trebuchet MS</vt:lpstr>
      <vt:lpstr>Wingdings 3</vt:lpstr>
      <vt:lpstr>Facet</vt:lpstr>
      <vt:lpstr>Welcome to Year 4</vt:lpstr>
      <vt:lpstr>PowerPoint Presentation</vt:lpstr>
      <vt:lpstr>Entering and Leaving School</vt:lpstr>
      <vt:lpstr>Communication</vt:lpstr>
      <vt:lpstr>PowerPoint Presentation</vt:lpstr>
      <vt:lpstr>RSHE (Relationship, Sex &amp; Health Education)</vt:lpstr>
      <vt:lpstr>RSHE (Relationship, Sex &amp; Health Education)</vt:lpstr>
      <vt:lpstr>High 5 Reward</vt:lpstr>
      <vt:lpstr>Reading Challenge</vt:lpstr>
      <vt:lpstr>Homework in Year 4</vt:lpstr>
      <vt:lpstr>Attendance</vt:lpstr>
      <vt:lpstr>Attendance</vt:lpstr>
      <vt:lpstr>School Uniform</vt:lpstr>
      <vt:lpstr>School Uniform</vt:lpstr>
      <vt:lpstr>Values</vt:lpstr>
      <vt:lpstr>PowerPoint Presentation</vt:lpstr>
      <vt:lpstr>PowerPoint Presentation</vt:lpstr>
      <vt:lpstr>PowerPoint Presentation</vt:lpstr>
      <vt:lpstr>PowerPoint Presentation</vt:lpstr>
      <vt:lpstr>Parental Involvement</vt:lpstr>
      <vt:lpstr>PowerPoint Presentation</vt:lpstr>
      <vt:lpstr>Year 4 RSHE Further Information</vt:lpstr>
      <vt:lpstr>Year 4 RSHE Further Information</vt:lpstr>
      <vt:lpstr>Attendance Further Information</vt:lpstr>
      <vt:lpstr>Attendance Further Information</vt:lpstr>
      <vt:lpstr>Lateness Further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dc:title>
  <dc:creator>Shaun Walker</dc:creator>
  <cp:lastModifiedBy>Sally Morgan</cp:lastModifiedBy>
  <cp:revision>174</cp:revision>
  <cp:lastPrinted>2019-07-08T09:43:56Z</cp:lastPrinted>
  <dcterms:created xsi:type="dcterms:W3CDTF">2018-06-25T10:35:35Z</dcterms:created>
  <dcterms:modified xsi:type="dcterms:W3CDTF">2025-07-27T15:39:32Z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0x0101005421372EA96DE947A5B30C7E62FD1874</vt:lpwstr>
  </property>
  <property fmtid="{D5CDD505-2E9C-101B-9397-08002B2CF9AE}" pid="3" name="MediaServiceImageTags">
    <vt:lpwstr/>
  </property>
</Properties>
</file>