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4"/>
  </p:sldMasterIdLst>
  <p:notesMasterIdLst>
    <p:notesMasterId r:id="rId33"/>
  </p:notesMasterIdLst>
  <p:handoutMasterIdLst>
    <p:handoutMasterId r:id="rId34"/>
  </p:handoutMasterIdLst>
  <p:sldIdLst>
    <p:sldId id="256" r:id="rId5"/>
    <p:sldId id="362" r:id="rId6"/>
    <p:sldId id="268" r:id="rId7"/>
    <p:sldId id="396" r:id="rId8"/>
    <p:sldId id="397" r:id="rId9"/>
    <p:sldId id="300" r:id="rId10"/>
    <p:sldId id="302" r:id="rId11"/>
    <p:sldId id="398" r:id="rId12"/>
    <p:sldId id="399" r:id="rId13"/>
    <p:sldId id="391" r:id="rId14"/>
    <p:sldId id="389" r:id="rId15"/>
    <p:sldId id="364" r:id="rId16"/>
    <p:sldId id="365" r:id="rId17"/>
    <p:sldId id="350" r:id="rId18"/>
    <p:sldId id="400" r:id="rId19"/>
    <p:sldId id="260" r:id="rId20"/>
    <p:sldId id="381" r:id="rId21"/>
    <p:sldId id="319" r:id="rId22"/>
    <p:sldId id="378" r:id="rId23"/>
    <p:sldId id="383" r:id="rId24"/>
    <p:sldId id="401" r:id="rId25"/>
    <p:sldId id="384" r:id="rId26"/>
    <p:sldId id="379" r:id="rId27"/>
    <p:sldId id="363" r:id="rId28"/>
    <p:sldId id="387" r:id="rId29"/>
    <p:sldId id="305" r:id="rId30"/>
    <p:sldId id="386" r:id="rId31"/>
    <p:sldId id="277" r:id="rId3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Baker" initials="CB" lastIdx="2" clrIdx="0">
    <p:extLst>
      <p:ext uri="{19B8F6BF-5375-455C-9EA6-DF929625EA0E}">
        <p15:presenceInfo xmlns:p15="http://schemas.microsoft.com/office/powerpoint/2012/main" userId="S::charlotte.baker@blidworthoaks.notts.sch.uk::44422acf-b353-4219-bb3d-7105032bb81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7" d="100"/>
          <a:sy n="107" d="100"/>
        </p:scale>
        <p:origin x="69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6-26T10:41:36.081"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2B524DB-D287-43E9-A598-B539EA7E1099}" type="datetimeFigureOut">
              <a:rPr lang="en-GB" smtClean="0"/>
              <a:t>27/07/2025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302D247-E406-4C51-AE98-7594DF97BD26}" type="slidenum">
              <a:rPr lang="en-GB" smtClean="0"/>
              <a:t>‹#›</a:t>
            </a:fld>
            <a:endParaRPr lang="en-GB"/>
          </a:p>
        </p:txBody>
      </p:sp>
    </p:spTree>
    <p:extLst>
      <p:ext uri="{BB962C8B-B14F-4D97-AF65-F5344CB8AC3E}">
        <p14:creationId xmlns:p14="http://schemas.microsoft.com/office/powerpoint/2010/main" val="120341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02D247-E406-4C51-AE98-7594DF97BD26}" type="slidenum">
              <a:rPr lang="en-GB" smtClean="0"/>
              <a:t>9</a:t>
            </a:fld>
            <a:endParaRPr lang="en-GB"/>
          </a:p>
        </p:txBody>
      </p:sp>
    </p:spTree>
    <p:extLst>
      <p:ext uri="{BB962C8B-B14F-4D97-AF65-F5344CB8AC3E}">
        <p14:creationId xmlns:p14="http://schemas.microsoft.com/office/powerpoint/2010/main" val="3513385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Lucida Bright" panose="02040602050505020304" pitchFamily="18" charset="0"/>
              </a:rPr>
              <a:t>Classroom doors open at 8:45am ready for school to start at 8:50a.m.</a:t>
            </a:r>
          </a:p>
          <a:p>
            <a:endParaRPr lang="en-GB" dirty="0"/>
          </a:p>
        </p:txBody>
      </p:sp>
      <p:sp>
        <p:nvSpPr>
          <p:cNvPr id="4" name="Slide Number Placeholder 3"/>
          <p:cNvSpPr>
            <a:spLocks noGrp="1"/>
          </p:cNvSpPr>
          <p:nvPr>
            <p:ph type="sldNum" sz="quarter" idx="5"/>
          </p:nvPr>
        </p:nvSpPr>
        <p:spPr/>
        <p:txBody>
          <a:bodyPr/>
          <a:lstStyle/>
          <a:p>
            <a:fld id="{0302D247-E406-4C51-AE98-7594DF97BD26}" type="slidenum">
              <a:rPr lang="en-GB" smtClean="0"/>
              <a:t>17</a:t>
            </a:fld>
            <a:endParaRPr lang="en-GB"/>
          </a:p>
        </p:txBody>
      </p:sp>
    </p:spTree>
    <p:extLst>
      <p:ext uri="{BB962C8B-B14F-4D97-AF65-F5344CB8AC3E}">
        <p14:creationId xmlns:p14="http://schemas.microsoft.com/office/powerpoint/2010/main" val="1812069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32119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932404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034545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655575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183259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457014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77086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32306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3586584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816654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655978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8383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63346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5184085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369453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956771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3627594873"/>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ww.gov.u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mailto:lauren.smith@heathlands.notts.sch.uk" TargetMode="External"/><Relationship Id="rId2" Type="http://schemas.openxmlformats.org/officeDocument/2006/relationships/hyperlink" Target="mailto:-rlambley@heathlands.notts.sch.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uk/url?sa=i&amp;url=https%3A%2F%2Fwww.vecteezy.com%2Fvector-art%2F605544-cute-pink-cartoon-cupcake&amp;psig=AOvVaw3l-DI79MrE53JB1fVP5nPZ&amp;ust=1604510337492000&amp;source=images&amp;cd=vfe&amp;ved=0CAIQjRxqFwoTCMC1mffw5uwCFQAAAAAdAAAAABAK"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rlambley@heathlands.notts.sch.uk" TargetMode="External"/><Relationship Id="rId2" Type="http://schemas.openxmlformats.org/officeDocument/2006/relationships/hyperlink" Target="mailto:office@heathlands.notts.sch.uk" TargetMode="External"/><Relationship Id="rId1" Type="http://schemas.openxmlformats.org/officeDocument/2006/relationships/slideLayout" Target="../slideLayouts/slideLayout2.xml"/><Relationship Id="rId4" Type="http://schemas.openxmlformats.org/officeDocument/2006/relationships/hyperlink" Target="mailto:lauren.smith@heathlands.notts.sch.uk"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1" y="4709160"/>
            <a:ext cx="7996301" cy="889256"/>
          </a:xfrm>
        </p:spPr>
        <p:txBody>
          <a:bodyPr/>
          <a:lstStyle/>
          <a:p>
            <a:pPr algn="ctr"/>
            <a:r>
              <a:rPr lang="en-GB" b="1" dirty="0">
                <a:solidFill>
                  <a:schemeClr val="accent1">
                    <a:lumMod val="75000"/>
                  </a:schemeClr>
                </a:solidFill>
                <a:latin typeface="Lucida Bright" panose="02040602050505020304" pitchFamily="18" charset="0"/>
              </a:rPr>
              <a:t>Welcome to Foundation Stage 1</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C14C29-DA05-4334-BB7B-5FF6E2E9916B}"/>
              </a:ext>
            </a:extLst>
          </p:cNvPr>
          <p:cNvGraphicFramePr>
            <a:graphicFrameLocks noGrp="1"/>
          </p:cNvGraphicFramePr>
          <p:nvPr>
            <p:extLst>
              <p:ext uri="{D42A27DB-BD31-4B8C-83A1-F6EECF244321}">
                <p14:modId xmlns:p14="http://schemas.microsoft.com/office/powerpoint/2010/main" val="1874145112"/>
              </p:ext>
            </p:extLst>
          </p:nvPr>
        </p:nvGraphicFramePr>
        <p:xfrm>
          <a:off x="1143000" y="636814"/>
          <a:ext cx="8784771" cy="5386160"/>
        </p:xfrm>
        <a:graphic>
          <a:graphicData uri="http://schemas.openxmlformats.org/drawingml/2006/table">
            <a:tbl>
              <a:tblPr firstRow="1" bandRow="1">
                <a:tableStyleId>{5C22544A-7EE6-4342-B048-85BDC9FD1C3A}</a:tableStyleId>
              </a:tblPr>
              <a:tblGrid>
                <a:gridCol w="8784771">
                  <a:extLst>
                    <a:ext uri="{9D8B030D-6E8A-4147-A177-3AD203B41FA5}">
                      <a16:colId xmlns:a16="http://schemas.microsoft.com/office/drawing/2014/main" val="20000"/>
                    </a:ext>
                  </a:extLst>
                </a:gridCol>
              </a:tblGrid>
              <a:tr h="1077232">
                <a:tc>
                  <a:txBody>
                    <a:bodyPr/>
                    <a:lstStyle/>
                    <a:p>
                      <a:pPr algn="ctr"/>
                      <a:r>
                        <a:rPr lang="en-GB" sz="2000" dirty="0">
                          <a:latin typeface="Lucida Bright" panose="02040602050505020304" pitchFamily="18" charset="0"/>
                        </a:rPr>
                        <a:t>Mr Walker – Executive Head Teacher of Lake View, </a:t>
                      </a:r>
                      <a:r>
                        <a:rPr lang="en-GB" sz="2000" dirty="0" err="1">
                          <a:latin typeface="Lucida Bright" panose="02040602050505020304" pitchFamily="18" charset="0"/>
                        </a:rPr>
                        <a:t>Blidworth</a:t>
                      </a:r>
                      <a:r>
                        <a:rPr lang="en-GB" sz="2000" dirty="0">
                          <a:latin typeface="Lucida Bright" panose="02040602050505020304" pitchFamily="18" charset="0"/>
                        </a:rPr>
                        <a:t> Oaks and Heathlands </a:t>
                      </a:r>
                    </a:p>
                  </a:txBody>
                  <a:tcPr marL="91436" marR="91436" marT="45721" marB="45721" anchor="ctr">
                    <a:solidFill>
                      <a:srgbClr val="003399"/>
                    </a:solidFill>
                  </a:tcPr>
                </a:tc>
                <a:extLst>
                  <a:ext uri="{0D108BD9-81ED-4DB2-BD59-A6C34878D82A}">
                    <a16:rowId xmlns:a16="http://schemas.microsoft.com/office/drawing/2014/main" val="10000"/>
                  </a:ext>
                </a:extLst>
              </a:tr>
              <a:tr h="1077232">
                <a:tc>
                  <a:txBody>
                    <a:bodyPr/>
                    <a:lstStyle/>
                    <a:p>
                      <a:pPr algn="ctr"/>
                      <a:r>
                        <a:rPr lang="en-GB" sz="2000" dirty="0">
                          <a:latin typeface="Lucida Bright" panose="02040602050505020304" pitchFamily="18" charset="0"/>
                        </a:rPr>
                        <a:t>Mrs Morgan – Head of School </a:t>
                      </a:r>
                    </a:p>
                  </a:txBody>
                  <a:tcPr marL="91436" marR="91436" marT="45721" marB="45721" anchor="ctr">
                    <a:solidFill>
                      <a:srgbClr val="0070C0"/>
                    </a:solidFill>
                  </a:tcPr>
                </a:tc>
                <a:extLst>
                  <a:ext uri="{0D108BD9-81ED-4DB2-BD59-A6C34878D82A}">
                    <a16:rowId xmlns:a16="http://schemas.microsoft.com/office/drawing/2014/main" val="10001"/>
                  </a:ext>
                </a:extLst>
              </a:tr>
              <a:tr h="1077232">
                <a:tc>
                  <a:txBody>
                    <a:bodyPr/>
                    <a:lstStyle/>
                    <a:p>
                      <a:pPr algn="ctr"/>
                      <a:r>
                        <a:rPr lang="en-GB" sz="2000" dirty="0">
                          <a:latin typeface="Lucida Bright" panose="02040602050505020304" pitchFamily="18" charset="0"/>
                        </a:rPr>
                        <a:t>Miss Baker</a:t>
                      </a:r>
                      <a:r>
                        <a:rPr lang="en-GB" sz="2000" baseline="0" dirty="0">
                          <a:latin typeface="Lucida Bright" panose="02040602050505020304" pitchFamily="18" charset="0"/>
                        </a:rPr>
                        <a:t>– Foundation Stage Leader (currently on maternity leave)</a:t>
                      </a:r>
                      <a:endParaRPr lang="en-GB" sz="2000" dirty="0">
                        <a:latin typeface="Lucida Bright" panose="02040602050505020304" pitchFamily="18" charset="0"/>
                      </a:endParaRPr>
                    </a:p>
                  </a:txBody>
                  <a:tcPr marL="91436" marR="91436" marT="45721" marB="45721" anchor="ctr">
                    <a:solidFill>
                      <a:srgbClr val="3399FF"/>
                    </a:solidFill>
                  </a:tcPr>
                </a:tc>
                <a:extLst>
                  <a:ext uri="{0D108BD9-81ED-4DB2-BD59-A6C34878D82A}">
                    <a16:rowId xmlns:a16="http://schemas.microsoft.com/office/drawing/2014/main" val="10002"/>
                  </a:ext>
                </a:extLst>
              </a:tr>
              <a:tr h="107723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Lucida Bright" panose="02040602050505020304" pitchFamily="18" charset="0"/>
                        </a:rPr>
                        <a:t>Mrs Lambley and Miss Smith – FS1 &amp; FS0</a:t>
                      </a:r>
                    </a:p>
                  </a:txBody>
                  <a:tcPr marL="91436" marR="91436" marT="45721" marB="45721" anchor="ctr">
                    <a:solidFill>
                      <a:srgbClr val="33CCFF"/>
                    </a:solidFill>
                  </a:tcPr>
                </a:tc>
                <a:extLst>
                  <a:ext uri="{0D108BD9-81ED-4DB2-BD59-A6C34878D82A}">
                    <a16:rowId xmlns:a16="http://schemas.microsoft.com/office/drawing/2014/main" val="10003"/>
                  </a:ext>
                </a:extLst>
              </a:tr>
              <a:tr h="1077232">
                <a:tc>
                  <a:txBody>
                    <a:bodyPr/>
                    <a:lstStyle/>
                    <a:p>
                      <a:pPr algn="ctr"/>
                      <a:r>
                        <a:rPr lang="en-US" sz="2000" dirty="0">
                          <a:latin typeface="Lucida Bright" panose="02040602050505020304" pitchFamily="18" charset="0"/>
                        </a:rPr>
                        <a:t>Miss Shuttleworth – F2 Class Teacher </a:t>
                      </a:r>
                      <a:endParaRPr lang="en-GB" sz="2000" dirty="0">
                        <a:latin typeface="Lucida Bright" panose="02040602050505020304" pitchFamily="18" charset="0"/>
                      </a:endParaRPr>
                    </a:p>
                  </a:txBody>
                  <a:tcPr marL="91436" marR="91436" marT="45721" marB="45721" anchor="ctr">
                    <a:solidFill>
                      <a:srgbClr val="CCECFF"/>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AE1DEFE-29EF-4944-A59F-2D0692482078}"/>
              </a:ext>
            </a:extLst>
          </p:cNvPr>
          <p:cNvGraphicFramePr>
            <a:graphicFrameLocks noGrp="1"/>
          </p:cNvGraphicFramePr>
          <p:nvPr>
            <p:extLst>
              <p:ext uri="{D42A27DB-BD31-4B8C-83A1-F6EECF244321}">
                <p14:modId xmlns:p14="http://schemas.microsoft.com/office/powerpoint/2010/main" val="1631927119"/>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2C6093-0203-43B1-B7E4-CF02300D95A1}"/>
              </a:ext>
            </a:extLst>
          </p:cNvPr>
          <p:cNvSpPr txBox="1"/>
          <p:nvPr/>
        </p:nvSpPr>
        <p:spPr>
          <a:xfrm>
            <a:off x="538843" y="12680"/>
            <a:ext cx="8964386"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The Foundation 1 Sessions</a:t>
            </a:r>
            <a:endParaRPr lang="en-GB" sz="4800" dirty="0"/>
          </a:p>
        </p:txBody>
      </p:sp>
      <p:sp>
        <p:nvSpPr>
          <p:cNvPr id="7" name="TextBox 6">
            <a:extLst>
              <a:ext uri="{FF2B5EF4-FFF2-40B4-BE49-F238E27FC236}">
                <a16:creationId xmlns:a16="http://schemas.microsoft.com/office/drawing/2014/main" id="{CA430822-CABF-460E-9CF0-BEA0DF2AAD35}"/>
              </a:ext>
            </a:extLst>
          </p:cNvPr>
          <p:cNvSpPr txBox="1"/>
          <p:nvPr/>
        </p:nvSpPr>
        <p:spPr>
          <a:xfrm>
            <a:off x="538843" y="2075887"/>
            <a:ext cx="9503228" cy="3360920"/>
          </a:xfrm>
          <a:prstGeom prst="rect">
            <a:avLst/>
          </a:prstGeom>
          <a:noFill/>
        </p:spPr>
        <p:txBody>
          <a:bodyPr wrap="square">
            <a:spAutoFit/>
          </a:bodyPr>
          <a:lstStyle/>
          <a:p>
            <a:pPr marL="68580" indent="0" eaLnBrk="1" fontAlgn="auto" hangingPunct="1">
              <a:lnSpc>
                <a:spcPct val="90000"/>
              </a:lnSpc>
              <a:spcAft>
                <a:spcPts val="0"/>
              </a:spcAft>
              <a:buFont typeface="Wingdings 2" panose="05020102010507070707" pitchFamily="18" charset="2"/>
              <a:buNone/>
              <a:defRPr/>
            </a:pPr>
            <a:r>
              <a:rPr lang="en-GB" sz="2400" dirty="0">
                <a:latin typeface="Lucida Bright" panose="02040602050505020304" pitchFamily="18" charset="0"/>
              </a:rPr>
              <a:t>All children aged 3 are entitled to this: </a:t>
            </a:r>
          </a:p>
          <a:p>
            <a:pPr marL="525780" indent="-457200" eaLnBrk="1" fontAlgn="auto" hangingPunct="1">
              <a:lnSpc>
                <a:spcPct val="90000"/>
              </a:lnSpc>
              <a:spcAft>
                <a:spcPts val="0"/>
              </a:spcAft>
              <a:defRPr/>
            </a:pPr>
            <a:endParaRPr lang="en-GB" sz="2400" dirty="0">
              <a:latin typeface="Lucida Bright" panose="02040602050505020304" pitchFamily="18" charset="0"/>
            </a:endParaRPr>
          </a:p>
          <a:p>
            <a:pPr marL="68580" indent="0" eaLnBrk="1" fontAlgn="auto" hangingPunct="1">
              <a:lnSpc>
                <a:spcPct val="90000"/>
              </a:lnSpc>
              <a:spcAft>
                <a:spcPts val="0"/>
              </a:spcAft>
              <a:buFont typeface="Wingdings 2" panose="05020102010507070707" pitchFamily="18" charset="2"/>
              <a:buNone/>
              <a:defRPr/>
            </a:pPr>
            <a:r>
              <a:rPr lang="en-GB" sz="2400" dirty="0">
                <a:latin typeface="Lucida Bright" panose="02040602050505020304" pitchFamily="18" charset="0"/>
              </a:rPr>
              <a:t>15 free hours each week in 3 hour blocks</a:t>
            </a:r>
          </a:p>
          <a:p>
            <a:pPr indent="-274320" eaLnBrk="1" fontAlgn="auto" hangingPunct="1">
              <a:lnSpc>
                <a:spcPct val="90000"/>
              </a:lnSpc>
              <a:spcAft>
                <a:spcPts val="0"/>
              </a:spcAft>
              <a:buFontTx/>
              <a:buNone/>
              <a:defRPr/>
            </a:pPr>
            <a:endParaRPr lang="en-GB" sz="2400" dirty="0">
              <a:latin typeface="Lucida Bright" panose="02040602050505020304" pitchFamily="18" charset="0"/>
            </a:endParaRPr>
          </a:p>
          <a:p>
            <a:pPr marL="68580" indent="0" eaLnBrk="1" fontAlgn="auto" hangingPunct="1">
              <a:lnSpc>
                <a:spcPct val="90000"/>
              </a:lnSpc>
              <a:spcAft>
                <a:spcPts val="0"/>
              </a:spcAft>
              <a:buFont typeface="Wingdings 2" panose="05020102010507070707" pitchFamily="18" charset="2"/>
              <a:buNone/>
              <a:defRPr/>
            </a:pPr>
            <a:r>
              <a:rPr lang="en-GB" sz="2400" dirty="0">
                <a:latin typeface="Lucida Bright" panose="02040602050505020304" pitchFamily="18" charset="0"/>
              </a:rPr>
              <a:t>5 morning or 5 afternoon sessions</a:t>
            </a:r>
          </a:p>
          <a:p>
            <a:pPr marL="68580" indent="0" eaLnBrk="1" fontAlgn="auto" hangingPunct="1">
              <a:lnSpc>
                <a:spcPct val="90000"/>
              </a:lnSpc>
              <a:spcAft>
                <a:spcPts val="0"/>
              </a:spcAft>
              <a:buFont typeface="Wingdings 2" panose="05020102010507070707" pitchFamily="18" charset="2"/>
              <a:buNone/>
              <a:defRPr/>
            </a:pPr>
            <a:endParaRPr lang="en-GB" sz="2400" dirty="0">
              <a:latin typeface="Lucida Bright" panose="02040602050505020304" pitchFamily="18" charset="0"/>
            </a:endParaRPr>
          </a:p>
          <a:p>
            <a:pPr marL="640080" lvl="2" indent="0" eaLnBrk="1" fontAlgn="auto" hangingPunct="1">
              <a:lnSpc>
                <a:spcPct val="90000"/>
              </a:lnSpc>
              <a:spcAft>
                <a:spcPts val="0"/>
              </a:spcAft>
              <a:buFont typeface="Wingdings 2" panose="05020102010507070707" pitchFamily="18" charset="2"/>
              <a:buNone/>
              <a:defRPr/>
            </a:pPr>
            <a:r>
              <a:rPr lang="en-US" sz="2400" dirty="0">
                <a:latin typeface="Lucida Bright" panose="02040602050505020304" pitchFamily="18" charset="0"/>
              </a:rPr>
              <a:t>Mornings – 8:50 am to 11:50 am</a:t>
            </a:r>
          </a:p>
          <a:p>
            <a:pPr marL="640080" lvl="2" indent="0" eaLnBrk="1" fontAlgn="auto" hangingPunct="1">
              <a:lnSpc>
                <a:spcPct val="90000"/>
              </a:lnSpc>
              <a:spcAft>
                <a:spcPts val="0"/>
              </a:spcAft>
              <a:buFont typeface="Wingdings 2" panose="05020102010507070707" pitchFamily="18" charset="2"/>
              <a:buNone/>
              <a:defRPr/>
            </a:pPr>
            <a:r>
              <a:rPr lang="en-US" sz="2400" dirty="0">
                <a:latin typeface="Lucida Bright" panose="02040602050505020304" pitchFamily="18" charset="0"/>
              </a:rPr>
              <a:t>Afternoons – 12:20 pm to 3:20 pm </a:t>
            </a:r>
          </a:p>
          <a:p>
            <a:pPr marL="640080" lvl="2" indent="0" eaLnBrk="1" fontAlgn="auto" hangingPunct="1">
              <a:lnSpc>
                <a:spcPct val="90000"/>
              </a:lnSpc>
              <a:spcAft>
                <a:spcPts val="0"/>
              </a:spcAft>
              <a:buFont typeface="Wingdings 2" panose="05020102010507070707" pitchFamily="18" charset="2"/>
              <a:buNone/>
              <a:defRPr/>
            </a:pPr>
            <a:endParaRPr lang="en-GB" sz="2400" dirty="0">
              <a:latin typeface="Lucida Bright" panose="02040602050505020304" pitchFamily="18" charset="0"/>
            </a:endParaRPr>
          </a:p>
          <a:p>
            <a:pPr indent="-274320" algn="ctr" eaLnBrk="1" fontAlgn="auto" hangingPunct="1">
              <a:lnSpc>
                <a:spcPct val="90000"/>
              </a:lnSpc>
              <a:spcAft>
                <a:spcPts val="0"/>
              </a:spcAft>
              <a:defRPr/>
            </a:pPr>
            <a:endParaRPr lang="en-GB" sz="2000" i="1" dirty="0">
              <a:latin typeface="Lucida Bright" panose="02040602050505020304" pitchFamily="18" charset="0"/>
            </a:endParaRPr>
          </a:p>
        </p:txBody>
      </p:sp>
      <p:sp>
        <p:nvSpPr>
          <p:cNvPr id="8" name="Rectangle 2">
            <a:extLst>
              <a:ext uri="{FF2B5EF4-FFF2-40B4-BE49-F238E27FC236}">
                <a16:creationId xmlns:a16="http://schemas.microsoft.com/office/drawing/2014/main" id="{E1056DCE-DBB5-42D3-A1B4-EBC93C499AE9}"/>
              </a:ext>
            </a:extLst>
          </p:cNvPr>
          <p:cNvSpPr txBox="1">
            <a:spLocks/>
          </p:cNvSpPr>
          <p:nvPr/>
        </p:nvSpPr>
        <p:spPr>
          <a:xfrm>
            <a:off x="1508692" y="1033394"/>
            <a:ext cx="7024687" cy="11430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altLang="en-US" sz="2800" dirty="0">
                <a:solidFill>
                  <a:srgbClr val="0070C0"/>
                </a:solidFill>
                <a:latin typeface="Lucida Bright" panose="02040602050505020304" pitchFamily="18" charset="0"/>
              </a:rPr>
              <a:t>The Early Years Universal Entitlement</a:t>
            </a:r>
          </a:p>
        </p:txBody>
      </p:sp>
    </p:spTree>
    <p:extLst>
      <p:ext uri="{BB962C8B-B14F-4D97-AF65-F5344CB8AC3E}">
        <p14:creationId xmlns:p14="http://schemas.microsoft.com/office/powerpoint/2010/main" val="3200723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2C6093-0203-43B1-B7E4-CF02300D95A1}"/>
              </a:ext>
            </a:extLst>
          </p:cNvPr>
          <p:cNvSpPr txBox="1"/>
          <p:nvPr/>
        </p:nvSpPr>
        <p:spPr>
          <a:xfrm>
            <a:off x="538843" y="12680"/>
            <a:ext cx="8964386"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The Foundation 1 Sessions</a:t>
            </a:r>
            <a:endParaRPr lang="en-GB" sz="4800" dirty="0"/>
          </a:p>
        </p:txBody>
      </p:sp>
      <p:sp>
        <p:nvSpPr>
          <p:cNvPr id="8" name="Rectangle 2">
            <a:extLst>
              <a:ext uri="{FF2B5EF4-FFF2-40B4-BE49-F238E27FC236}">
                <a16:creationId xmlns:a16="http://schemas.microsoft.com/office/drawing/2014/main" id="{E1056DCE-DBB5-42D3-A1B4-EBC93C499AE9}"/>
              </a:ext>
            </a:extLst>
          </p:cNvPr>
          <p:cNvSpPr txBox="1">
            <a:spLocks/>
          </p:cNvSpPr>
          <p:nvPr/>
        </p:nvSpPr>
        <p:spPr>
          <a:xfrm>
            <a:off x="1508692" y="1033394"/>
            <a:ext cx="7024687" cy="11430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2800" dirty="0">
                <a:solidFill>
                  <a:srgbClr val="0070C0"/>
                </a:solidFill>
                <a:latin typeface="Lucida Bright" panose="02040602050505020304" pitchFamily="18" charset="0"/>
              </a:rPr>
              <a:t>The Extended Entitlement</a:t>
            </a:r>
            <a:br>
              <a:rPr lang="en-GB" altLang="en-US" sz="2800" dirty="0">
                <a:solidFill>
                  <a:srgbClr val="0070C0"/>
                </a:solidFill>
                <a:latin typeface="Lucida Bright" panose="02040602050505020304" pitchFamily="18" charset="0"/>
              </a:rPr>
            </a:br>
            <a:r>
              <a:rPr lang="en-GB" altLang="en-US" sz="2800" dirty="0">
                <a:solidFill>
                  <a:srgbClr val="0070C0"/>
                </a:solidFill>
                <a:latin typeface="Lucida Bright" panose="02040602050505020304" pitchFamily="18" charset="0"/>
              </a:rPr>
              <a:t>(30 Hours)</a:t>
            </a:r>
            <a:endParaRPr lang="en-US" altLang="en-US" sz="2800" dirty="0">
              <a:solidFill>
                <a:srgbClr val="0070C0"/>
              </a:solidFill>
              <a:latin typeface="Lucida Bright" panose="02040602050505020304" pitchFamily="18" charset="0"/>
            </a:endParaRPr>
          </a:p>
        </p:txBody>
      </p:sp>
      <p:sp>
        <p:nvSpPr>
          <p:cNvPr id="6" name="TextBox 5">
            <a:extLst>
              <a:ext uri="{FF2B5EF4-FFF2-40B4-BE49-F238E27FC236}">
                <a16:creationId xmlns:a16="http://schemas.microsoft.com/office/drawing/2014/main" id="{2D857D69-62E2-4276-9D2A-CF6584881DBD}"/>
              </a:ext>
            </a:extLst>
          </p:cNvPr>
          <p:cNvSpPr txBox="1"/>
          <p:nvPr/>
        </p:nvSpPr>
        <p:spPr>
          <a:xfrm>
            <a:off x="277585" y="2480411"/>
            <a:ext cx="9486900" cy="4462760"/>
          </a:xfrm>
          <a:prstGeom prst="rect">
            <a:avLst/>
          </a:prstGeom>
          <a:noFill/>
        </p:spPr>
        <p:txBody>
          <a:bodyPr wrap="square">
            <a:spAutoFit/>
          </a:bodyPr>
          <a:lstStyle/>
          <a:p>
            <a:pPr>
              <a:defRPr/>
            </a:pPr>
            <a:endParaRPr lang="en-GB" dirty="0">
              <a:solidFill>
                <a:schemeClr val="tx1"/>
              </a:solidFill>
              <a:latin typeface="Lucida Bright" panose="02040602050505020304" pitchFamily="18" charset="0"/>
            </a:endParaRPr>
          </a:p>
          <a:p>
            <a:pPr marL="69850" indent="0">
              <a:buNone/>
              <a:defRPr/>
            </a:pPr>
            <a:r>
              <a:rPr lang="en-GB" sz="2800" dirty="0">
                <a:solidFill>
                  <a:schemeClr val="tx1"/>
                </a:solidFill>
                <a:latin typeface="Lucida Bright" panose="02040602050505020304" pitchFamily="18" charset="0"/>
              </a:rPr>
              <a:t>From September 2017, the government extended the free entitlement for three and four year olds to 30 hours for some children:</a:t>
            </a:r>
          </a:p>
          <a:p>
            <a:pPr marL="69850" indent="0">
              <a:buNone/>
              <a:defRPr/>
            </a:pPr>
            <a:endParaRPr lang="en-GB" sz="2800" dirty="0">
              <a:solidFill>
                <a:schemeClr val="tx1"/>
              </a:solidFill>
              <a:latin typeface="Lucida Bright" panose="02040602050505020304" pitchFamily="18" charset="0"/>
            </a:endParaRPr>
          </a:p>
          <a:p>
            <a:pPr marL="69850" indent="0" algn="ctr">
              <a:buNone/>
              <a:defRPr/>
            </a:pPr>
            <a:r>
              <a:rPr lang="en-GB" altLang="en-US" sz="2400" i="1" dirty="0">
                <a:latin typeface="Lucida Bright" panose="02040602050505020304" pitchFamily="18" charset="0"/>
              </a:rPr>
              <a:t>Both parents (or the sole parent in a one parent family) need to be working a minimum of 16 hours per week at the national minimum wage.</a:t>
            </a:r>
          </a:p>
          <a:p>
            <a:pPr marL="69850" indent="0">
              <a:buNone/>
              <a:defRPr/>
            </a:pPr>
            <a:endParaRPr lang="en-GB" sz="2800" i="1" dirty="0">
              <a:solidFill>
                <a:schemeClr val="tx1"/>
              </a:solidFill>
              <a:latin typeface="Lucida Bright" panose="02040602050505020304" pitchFamily="18" charset="0"/>
            </a:endParaRPr>
          </a:p>
          <a:p>
            <a:pPr>
              <a:defRPr/>
            </a:pPr>
            <a:endParaRPr lang="en-GB" dirty="0">
              <a:solidFill>
                <a:schemeClr val="tx1"/>
              </a:solidFill>
              <a:latin typeface="Lucida Bright" panose="02040602050505020304" pitchFamily="18" charset="0"/>
            </a:endParaRPr>
          </a:p>
          <a:p>
            <a:pPr>
              <a:defRPr/>
            </a:pPr>
            <a:endParaRPr lang="en-GB" dirty="0">
              <a:solidFill>
                <a:schemeClr val="tx1"/>
              </a:solidFill>
              <a:latin typeface="Lucida Bright" panose="02040602050505020304" pitchFamily="18" charset="0"/>
            </a:endParaRPr>
          </a:p>
          <a:p>
            <a:pPr>
              <a:defRPr/>
            </a:pPr>
            <a:endParaRPr lang="en-GB" dirty="0">
              <a:solidFill>
                <a:schemeClr val="accent1">
                  <a:lumMod val="75000"/>
                </a:schemeClr>
              </a:solidFill>
              <a:latin typeface="Lucida Bright" panose="02040602050505020304" pitchFamily="18" charset="0"/>
            </a:endParaRPr>
          </a:p>
        </p:txBody>
      </p:sp>
    </p:spTree>
    <p:extLst>
      <p:ext uri="{BB962C8B-B14F-4D97-AF65-F5344CB8AC3E}">
        <p14:creationId xmlns:p14="http://schemas.microsoft.com/office/powerpoint/2010/main" val="3125866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C5E0A3-128F-41E6-8094-C95DF2FC1D12}"/>
              </a:ext>
            </a:extLst>
          </p:cNvPr>
          <p:cNvSpPr>
            <a:spLocks noGrp="1"/>
          </p:cNvSpPr>
          <p:nvPr>
            <p:ph idx="1"/>
          </p:nvPr>
        </p:nvSpPr>
        <p:spPr>
          <a:xfrm>
            <a:off x="677334" y="1931989"/>
            <a:ext cx="8596668" cy="3880773"/>
          </a:xfrm>
        </p:spPr>
        <p:txBody>
          <a:bodyPr>
            <a:normAutofit lnSpcReduction="10000"/>
          </a:bodyPr>
          <a:lstStyle/>
          <a:p>
            <a:pPr marL="69850" indent="0">
              <a:buNone/>
              <a:defRPr/>
            </a:pPr>
            <a:r>
              <a:rPr lang="en-GB" sz="2800" dirty="0">
                <a:solidFill>
                  <a:schemeClr val="tx1"/>
                </a:solidFill>
                <a:latin typeface="Lucida Bright" panose="02040602050505020304" pitchFamily="18" charset="0"/>
              </a:rPr>
              <a:t>Register and apply directly through the HMRC website</a:t>
            </a:r>
          </a:p>
          <a:p>
            <a:pPr marL="0" indent="0">
              <a:buNone/>
              <a:defRPr/>
            </a:pPr>
            <a:endParaRPr lang="en-GB" sz="2800" dirty="0">
              <a:solidFill>
                <a:schemeClr val="tx1"/>
              </a:solidFill>
              <a:latin typeface="Lucida Bright" panose="02040602050505020304" pitchFamily="18" charset="0"/>
            </a:endParaRPr>
          </a:p>
          <a:p>
            <a:pPr marL="0" indent="0">
              <a:buNone/>
              <a:defRPr/>
            </a:pPr>
            <a:r>
              <a:rPr lang="en-US" sz="2800" dirty="0">
                <a:hlinkClick r:id="rId2"/>
              </a:rPr>
              <a:t>Welcome to GOV.UK (www.gov.uk)</a:t>
            </a:r>
            <a:r>
              <a:rPr lang="en-GB" sz="2800" dirty="0">
                <a:solidFill>
                  <a:schemeClr val="tx1"/>
                </a:solidFill>
                <a:latin typeface="Lucida Bright" panose="02040602050505020304" pitchFamily="18" charset="0"/>
              </a:rPr>
              <a:t> </a:t>
            </a:r>
          </a:p>
          <a:p>
            <a:pPr marL="0" indent="0">
              <a:buNone/>
              <a:defRPr/>
            </a:pPr>
            <a:endParaRPr lang="en-GB" sz="2800" dirty="0">
              <a:solidFill>
                <a:schemeClr val="tx1"/>
              </a:solidFill>
              <a:latin typeface="Lucida Bright" panose="02040602050505020304" pitchFamily="18" charset="0"/>
            </a:endParaRPr>
          </a:p>
          <a:p>
            <a:pPr marL="69850" indent="0">
              <a:buNone/>
              <a:defRPr/>
            </a:pPr>
            <a:r>
              <a:rPr lang="en-GB" sz="2800" dirty="0">
                <a:solidFill>
                  <a:schemeClr val="tx1"/>
                </a:solidFill>
                <a:latin typeface="Lucida Bright" panose="02040602050505020304" pitchFamily="18" charset="0"/>
              </a:rPr>
              <a:t>You will receive an ‘eligibility code’ if you are entitled.  Bring this to the school office as soon as possible. </a:t>
            </a:r>
          </a:p>
          <a:p>
            <a:pPr marL="69850" indent="0">
              <a:buNone/>
              <a:defRPr/>
            </a:pPr>
            <a:endParaRPr lang="en-GB" dirty="0"/>
          </a:p>
        </p:txBody>
      </p:sp>
      <p:sp>
        <p:nvSpPr>
          <p:cNvPr id="5" name="TextBox 4">
            <a:extLst>
              <a:ext uri="{FF2B5EF4-FFF2-40B4-BE49-F238E27FC236}">
                <a16:creationId xmlns:a16="http://schemas.microsoft.com/office/drawing/2014/main" id="{4BE3E09B-8663-4B53-8437-8B3440F9CC77}"/>
              </a:ext>
            </a:extLst>
          </p:cNvPr>
          <p:cNvSpPr txBox="1"/>
          <p:nvPr/>
        </p:nvSpPr>
        <p:spPr>
          <a:xfrm>
            <a:off x="677334" y="152180"/>
            <a:ext cx="8017329" cy="1569660"/>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How to check if you are entitled.. </a:t>
            </a:r>
            <a:endParaRPr lang="en-GB" sz="4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2A451F8D-5DCE-4ABE-9A60-F0F7152787DD}"/>
              </a:ext>
            </a:extLst>
          </p:cNvPr>
          <p:cNvSpPr>
            <a:spLocks noGrp="1"/>
          </p:cNvSpPr>
          <p:nvPr>
            <p:ph type="title"/>
          </p:nvPr>
        </p:nvSpPr>
        <p:spPr>
          <a:xfrm>
            <a:off x="1738539" y="193675"/>
            <a:ext cx="7024688" cy="1143000"/>
          </a:xfrm>
        </p:spPr>
        <p:txBody>
          <a:bodyPr>
            <a:noAutofit/>
          </a:bodyPr>
          <a:lstStyle/>
          <a:p>
            <a:pPr algn="ctr"/>
            <a:r>
              <a:rPr lang="en-GB" sz="4800" b="1" dirty="0">
                <a:solidFill>
                  <a:schemeClr val="accent1">
                    <a:lumMod val="75000"/>
                  </a:schemeClr>
                </a:solidFill>
                <a:latin typeface="Lucida Bright" panose="02040602050505020304" pitchFamily="18" charset="0"/>
              </a:rPr>
              <a:t>Extended Entitlement</a:t>
            </a:r>
            <a:br>
              <a:rPr lang="en-GB" sz="4800" b="1" dirty="0">
                <a:solidFill>
                  <a:schemeClr val="accent1">
                    <a:lumMod val="75000"/>
                  </a:schemeClr>
                </a:solidFill>
                <a:latin typeface="Lucida Bright" panose="02040602050505020304" pitchFamily="18" charset="0"/>
              </a:rPr>
            </a:br>
            <a:br>
              <a:rPr lang="en-GB" sz="4800" b="1" dirty="0">
                <a:solidFill>
                  <a:schemeClr val="accent1">
                    <a:lumMod val="75000"/>
                  </a:schemeClr>
                </a:solidFill>
                <a:latin typeface="Lucida Bright" panose="02040602050505020304" pitchFamily="18" charset="0"/>
              </a:rPr>
            </a:br>
            <a:endParaRPr lang="en-GB" sz="4800" dirty="0"/>
          </a:p>
        </p:txBody>
      </p:sp>
      <p:sp>
        <p:nvSpPr>
          <p:cNvPr id="29699" name="Content Placeholder 2">
            <a:extLst>
              <a:ext uri="{FF2B5EF4-FFF2-40B4-BE49-F238E27FC236}">
                <a16:creationId xmlns:a16="http://schemas.microsoft.com/office/drawing/2014/main" id="{4A6A54F8-CCD7-4D59-B0E8-E5231043641E}"/>
              </a:ext>
            </a:extLst>
          </p:cNvPr>
          <p:cNvSpPr>
            <a:spLocks noGrp="1"/>
          </p:cNvSpPr>
          <p:nvPr>
            <p:ph idx="1"/>
          </p:nvPr>
        </p:nvSpPr>
        <p:spPr>
          <a:xfrm>
            <a:off x="555171" y="1730829"/>
            <a:ext cx="9372599" cy="4933496"/>
          </a:xfrm>
        </p:spPr>
        <p:txBody>
          <a:bodyPr/>
          <a:lstStyle/>
          <a:p>
            <a:pPr marL="69850" indent="0">
              <a:buNone/>
              <a:defRPr/>
            </a:pPr>
            <a:r>
              <a:rPr lang="en-GB" altLang="en-US" sz="2800" dirty="0">
                <a:latin typeface="Lucida Bright" panose="02040602050505020304" pitchFamily="18" charset="0"/>
              </a:rPr>
              <a:t>Every school or setting is different.</a:t>
            </a:r>
          </a:p>
          <a:p>
            <a:pPr marL="69850" indent="0">
              <a:buNone/>
              <a:defRPr/>
            </a:pPr>
            <a:endParaRPr lang="en-GB" altLang="en-US" sz="2800" dirty="0">
              <a:latin typeface="Lucida Bright" panose="02040602050505020304" pitchFamily="18" charset="0"/>
            </a:endParaRPr>
          </a:p>
          <a:p>
            <a:pPr marL="69850" indent="0">
              <a:buNone/>
              <a:defRPr/>
            </a:pPr>
            <a:r>
              <a:rPr lang="en-GB" altLang="en-US" sz="2800" dirty="0">
                <a:latin typeface="Lucida Bright" panose="02040602050505020304" pitchFamily="18" charset="0"/>
              </a:rPr>
              <a:t>We offer the Extended Entitlement as 4 extra sessions, including lunch time supervision.</a:t>
            </a:r>
          </a:p>
          <a:p>
            <a:pPr marL="69850" indent="0">
              <a:buNone/>
              <a:defRPr/>
            </a:pPr>
            <a:endParaRPr lang="en-GB" altLang="en-US" sz="2800" dirty="0">
              <a:latin typeface="Lucida Bright" panose="02040602050505020304" pitchFamily="18" charset="0"/>
            </a:endParaRPr>
          </a:p>
          <a:p>
            <a:pPr marL="69850" indent="0">
              <a:buNone/>
              <a:defRPr/>
            </a:pPr>
            <a:r>
              <a:rPr lang="en-GB" altLang="en-US" sz="2800" dirty="0">
                <a:latin typeface="Lucida Bright" panose="02040602050505020304" pitchFamily="18" charset="0"/>
              </a:rPr>
              <a:t>For example, a child who has 5 morning sessions would be entitled to an extra 4 afternoon sessions.</a:t>
            </a:r>
          </a:p>
          <a:p>
            <a:pPr marL="69850" indent="0">
              <a:buNone/>
              <a:defRPr/>
            </a:pPr>
            <a:endParaRPr lang="en-GB" altLang="en-US" sz="2800" dirty="0">
              <a:latin typeface="Lucida Bright" panose="02040602050505020304" pitchFamily="18" charset="0"/>
            </a:endParaRPr>
          </a:p>
          <a:p>
            <a:pPr>
              <a:defRPr/>
            </a:pPr>
            <a:endParaRPr lang="en-GB" altLang="en-US" dirty="0">
              <a:latin typeface="Lucida Bright" panose="02040602050505020304" pitchFamily="18" charset="0"/>
            </a:endParaRPr>
          </a:p>
        </p:txBody>
      </p:sp>
      <p:sp>
        <p:nvSpPr>
          <p:cNvPr id="4" name="Rectangle 2">
            <a:extLst>
              <a:ext uri="{FF2B5EF4-FFF2-40B4-BE49-F238E27FC236}">
                <a16:creationId xmlns:a16="http://schemas.microsoft.com/office/drawing/2014/main" id="{99619FC6-D7D2-4C57-915F-ED9077BD1FAC}"/>
              </a:ext>
            </a:extLst>
          </p:cNvPr>
          <p:cNvSpPr txBox="1">
            <a:spLocks/>
          </p:cNvSpPr>
          <p:nvPr/>
        </p:nvSpPr>
        <p:spPr>
          <a:xfrm>
            <a:off x="1508692" y="1033394"/>
            <a:ext cx="7024687" cy="11430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altLang="en-US" sz="2800" dirty="0">
                <a:solidFill>
                  <a:srgbClr val="0070C0"/>
                </a:solidFill>
                <a:latin typeface="Lucida Bright" panose="02040602050505020304" pitchFamily="18" charset="0"/>
              </a:rPr>
              <a:t>How does it work?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2A451F8D-5DCE-4ABE-9A60-F0F7152787DD}"/>
              </a:ext>
            </a:extLst>
          </p:cNvPr>
          <p:cNvSpPr>
            <a:spLocks noGrp="1"/>
          </p:cNvSpPr>
          <p:nvPr>
            <p:ph type="title"/>
          </p:nvPr>
        </p:nvSpPr>
        <p:spPr>
          <a:xfrm>
            <a:off x="1738539" y="193675"/>
            <a:ext cx="7024688" cy="1143000"/>
          </a:xfrm>
        </p:spPr>
        <p:txBody>
          <a:bodyPr>
            <a:noAutofit/>
          </a:bodyPr>
          <a:lstStyle/>
          <a:p>
            <a:pPr algn="ctr"/>
            <a:r>
              <a:rPr lang="en-GB" sz="4800" b="1" dirty="0">
                <a:solidFill>
                  <a:schemeClr val="accent1">
                    <a:lumMod val="75000"/>
                  </a:schemeClr>
                </a:solidFill>
                <a:latin typeface="Lucida Bright" panose="02040602050505020304" pitchFamily="18" charset="0"/>
              </a:rPr>
              <a:t>Extended Entitlement</a:t>
            </a:r>
            <a:br>
              <a:rPr lang="en-GB" sz="4800" b="1" dirty="0">
                <a:solidFill>
                  <a:schemeClr val="accent1">
                    <a:lumMod val="75000"/>
                  </a:schemeClr>
                </a:solidFill>
                <a:latin typeface="Lucida Bright" panose="02040602050505020304" pitchFamily="18" charset="0"/>
              </a:rPr>
            </a:br>
            <a:br>
              <a:rPr lang="en-GB" sz="4800" b="1" dirty="0">
                <a:solidFill>
                  <a:schemeClr val="accent1">
                    <a:lumMod val="75000"/>
                  </a:schemeClr>
                </a:solidFill>
                <a:latin typeface="Lucida Bright" panose="02040602050505020304" pitchFamily="18" charset="0"/>
              </a:rPr>
            </a:br>
            <a:endParaRPr lang="en-GB" sz="4800" dirty="0"/>
          </a:p>
        </p:txBody>
      </p:sp>
      <p:sp>
        <p:nvSpPr>
          <p:cNvPr id="29699" name="Content Placeholder 2">
            <a:extLst>
              <a:ext uri="{FF2B5EF4-FFF2-40B4-BE49-F238E27FC236}">
                <a16:creationId xmlns:a16="http://schemas.microsoft.com/office/drawing/2014/main" id="{4A6A54F8-CCD7-4D59-B0E8-E5231043641E}"/>
              </a:ext>
            </a:extLst>
          </p:cNvPr>
          <p:cNvSpPr>
            <a:spLocks noGrp="1"/>
          </p:cNvSpPr>
          <p:nvPr>
            <p:ph idx="1"/>
          </p:nvPr>
        </p:nvSpPr>
        <p:spPr>
          <a:xfrm>
            <a:off x="555171" y="1730829"/>
            <a:ext cx="9372599" cy="4933496"/>
          </a:xfrm>
        </p:spPr>
        <p:txBody>
          <a:bodyPr/>
          <a:lstStyle/>
          <a:p>
            <a:pPr>
              <a:defRPr/>
            </a:pPr>
            <a:endParaRPr lang="en-GB" altLang="en-US" dirty="0">
              <a:latin typeface="Lucida Bright" panose="02040602050505020304" pitchFamily="18" charset="0"/>
            </a:endParaRPr>
          </a:p>
        </p:txBody>
      </p:sp>
      <p:sp>
        <p:nvSpPr>
          <p:cNvPr id="4" name="Rectangle 2">
            <a:extLst>
              <a:ext uri="{FF2B5EF4-FFF2-40B4-BE49-F238E27FC236}">
                <a16:creationId xmlns:a16="http://schemas.microsoft.com/office/drawing/2014/main" id="{99619FC6-D7D2-4C57-915F-ED9077BD1FAC}"/>
              </a:ext>
            </a:extLst>
          </p:cNvPr>
          <p:cNvSpPr txBox="1">
            <a:spLocks/>
          </p:cNvSpPr>
          <p:nvPr/>
        </p:nvSpPr>
        <p:spPr>
          <a:xfrm>
            <a:off x="1508692" y="1033394"/>
            <a:ext cx="7024687" cy="11430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altLang="en-US" sz="2800" dirty="0">
                <a:solidFill>
                  <a:srgbClr val="0070C0"/>
                </a:solidFill>
                <a:latin typeface="Lucida Bright" panose="02040602050505020304" pitchFamily="18" charset="0"/>
              </a:rPr>
              <a:t>Example</a:t>
            </a:r>
          </a:p>
        </p:txBody>
      </p:sp>
      <p:graphicFrame>
        <p:nvGraphicFramePr>
          <p:cNvPr id="5" name="Content Placeholder 5">
            <a:extLst>
              <a:ext uri="{FF2B5EF4-FFF2-40B4-BE49-F238E27FC236}">
                <a16:creationId xmlns:a16="http://schemas.microsoft.com/office/drawing/2014/main" id="{8CAAD81D-BDC5-4973-B07C-396B26A4857B}"/>
              </a:ext>
            </a:extLst>
          </p:cNvPr>
          <p:cNvGraphicFramePr>
            <a:graphicFrameLocks/>
          </p:cNvGraphicFramePr>
          <p:nvPr>
            <p:extLst>
              <p:ext uri="{D42A27DB-BD31-4B8C-83A1-F6EECF244321}">
                <p14:modId xmlns:p14="http://schemas.microsoft.com/office/powerpoint/2010/main" val="2524663196"/>
              </p:ext>
            </p:extLst>
          </p:nvPr>
        </p:nvGraphicFramePr>
        <p:xfrm>
          <a:off x="1042988" y="2636838"/>
          <a:ext cx="8166324" cy="2637290"/>
        </p:xfrm>
        <a:graphic>
          <a:graphicData uri="http://schemas.openxmlformats.org/drawingml/2006/table">
            <a:tbl>
              <a:tblPr firstRow="1" bandRow="1">
                <a:tableStyleId>{5C22544A-7EE6-4342-B048-85BDC9FD1C3A}</a:tableStyleId>
              </a:tblPr>
              <a:tblGrid>
                <a:gridCol w="1361054">
                  <a:extLst>
                    <a:ext uri="{9D8B030D-6E8A-4147-A177-3AD203B41FA5}">
                      <a16:colId xmlns:a16="http://schemas.microsoft.com/office/drawing/2014/main" val="20000"/>
                    </a:ext>
                  </a:extLst>
                </a:gridCol>
                <a:gridCol w="1361054">
                  <a:extLst>
                    <a:ext uri="{9D8B030D-6E8A-4147-A177-3AD203B41FA5}">
                      <a16:colId xmlns:a16="http://schemas.microsoft.com/office/drawing/2014/main" val="20001"/>
                    </a:ext>
                  </a:extLst>
                </a:gridCol>
                <a:gridCol w="1361054">
                  <a:extLst>
                    <a:ext uri="{9D8B030D-6E8A-4147-A177-3AD203B41FA5}">
                      <a16:colId xmlns:a16="http://schemas.microsoft.com/office/drawing/2014/main" val="20002"/>
                    </a:ext>
                  </a:extLst>
                </a:gridCol>
                <a:gridCol w="1361054">
                  <a:extLst>
                    <a:ext uri="{9D8B030D-6E8A-4147-A177-3AD203B41FA5}">
                      <a16:colId xmlns:a16="http://schemas.microsoft.com/office/drawing/2014/main" val="20003"/>
                    </a:ext>
                  </a:extLst>
                </a:gridCol>
                <a:gridCol w="1361054">
                  <a:extLst>
                    <a:ext uri="{9D8B030D-6E8A-4147-A177-3AD203B41FA5}">
                      <a16:colId xmlns:a16="http://schemas.microsoft.com/office/drawing/2014/main" val="20004"/>
                    </a:ext>
                  </a:extLst>
                </a:gridCol>
                <a:gridCol w="1361054">
                  <a:extLst>
                    <a:ext uri="{9D8B030D-6E8A-4147-A177-3AD203B41FA5}">
                      <a16:colId xmlns:a16="http://schemas.microsoft.com/office/drawing/2014/main" val="20005"/>
                    </a:ext>
                  </a:extLst>
                </a:gridCol>
              </a:tblGrid>
              <a:tr h="573324">
                <a:tc>
                  <a:txBody>
                    <a:bodyPr/>
                    <a:lstStyle/>
                    <a:p>
                      <a:endParaRPr lang="en-GB" sz="2400" dirty="0"/>
                    </a:p>
                  </a:txBody>
                  <a:tcPr marT="45727" marB="45727">
                    <a:solidFill>
                      <a:srgbClr val="0070C0"/>
                    </a:solidFill>
                  </a:tcPr>
                </a:tc>
                <a:tc>
                  <a:txBody>
                    <a:bodyPr/>
                    <a:lstStyle/>
                    <a:p>
                      <a:r>
                        <a:rPr lang="en-GB" sz="2400" dirty="0"/>
                        <a:t>Mon</a:t>
                      </a:r>
                    </a:p>
                  </a:txBody>
                  <a:tcPr marT="45727" marB="45727">
                    <a:solidFill>
                      <a:srgbClr val="0070C0"/>
                    </a:solidFill>
                  </a:tcPr>
                </a:tc>
                <a:tc>
                  <a:txBody>
                    <a:bodyPr/>
                    <a:lstStyle/>
                    <a:p>
                      <a:r>
                        <a:rPr lang="en-GB" sz="2400" dirty="0"/>
                        <a:t>Tues</a:t>
                      </a:r>
                    </a:p>
                  </a:txBody>
                  <a:tcPr marT="45727" marB="45727">
                    <a:solidFill>
                      <a:srgbClr val="0070C0"/>
                    </a:solidFill>
                  </a:tcPr>
                </a:tc>
                <a:tc>
                  <a:txBody>
                    <a:bodyPr/>
                    <a:lstStyle/>
                    <a:p>
                      <a:r>
                        <a:rPr lang="en-GB" sz="2400" dirty="0"/>
                        <a:t>Weds</a:t>
                      </a:r>
                    </a:p>
                  </a:txBody>
                  <a:tcPr marT="45727" marB="45727">
                    <a:solidFill>
                      <a:srgbClr val="0070C0"/>
                    </a:solidFill>
                  </a:tcPr>
                </a:tc>
                <a:tc>
                  <a:txBody>
                    <a:bodyPr/>
                    <a:lstStyle/>
                    <a:p>
                      <a:r>
                        <a:rPr lang="en-GB" sz="2400" dirty="0"/>
                        <a:t>Thurs</a:t>
                      </a:r>
                    </a:p>
                  </a:txBody>
                  <a:tcPr marT="45727" marB="45727">
                    <a:solidFill>
                      <a:srgbClr val="0070C0"/>
                    </a:solidFill>
                  </a:tcPr>
                </a:tc>
                <a:tc>
                  <a:txBody>
                    <a:bodyPr/>
                    <a:lstStyle/>
                    <a:p>
                      <a:r>
                        <a:rPr lang="en-GB" sz="2400" dirty="0"/>
                        <a:t>Fri</a:t>
                      </a:r>
                    </a:p>
                  </a:txBody>
                  <a:tcPr marT="45727" marB="45727">
                    <a:solidFill>
                      <a:srgbClr val="0070C0"/>
                    </a:solidFill>
                  </a:tcPr>
                </a:tc>
                <a:extLst>
                  <a:ext uri="{0D108BD9-81ED-4DB2-BD59-A6C34878D82A}">
                    <a16:rowId xmlns:a16="http://schemas.microsoft.com/office/drawing/2014/main" val="10000"/>
                  </a:ext>
                </a:extLst>
              </a:tr>
              <a:tr h="1031983">
                <a:tc>
                  <a:txBody>
                    <a:bodyPr/>
                    <a:lstStyle/>
                    <a:p>
                      <a:r>
                        <a:rPr lang="en-GB" sz="2400" b="1" dirty="0"/>
                        <a:t>AM</a:t>
                      </a:r>
                    </a:p>
                  </a:txBody>
                  <a:tcPr marT="45727" marB="45727">
                    <a:solidFill>
                      <a:srgbClr val="66CCFF"/>
                    </a:solidFill>
                  </a:tcPr>
                </a:tc>
                <a:tc>
                  <a:txBody>
                    <a:bodyPr/>
                    <a:lstStyle/>
                    <a:p>
                      <a:r>
                        <a:rPr lang="en-GB" sz="2400" dirty="0"/>
                        <a:t>☺</a:t>
                      </a:r>
                    </a:p>
                  </a:txBody>
                  <a:tcPr marT="45727" marB="45727">
                    <a:solidFill>
                      <a:srgbClr val="66C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66C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66C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66C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66CCFF"/>
                    </a:solidFill>
                  </a:tcPr>
                </a:tc>
                <a:extLst>
                  <a:ext uri="{0D108BD9-81ED-4DB2-BD59-A6C34878D82A}">
                    <a16:rowId xmlns:a16="http://schemas.microsoft.com/office/drawing/2014/main" val="10001"/>
                  </a:ext>
                </a:extLst>
              </a:tr>
              <a:tr h="1031983">
                <a:tc>
                  <a:txBody>
                    <a:bodyPr/>
                    <a:lstStyle/>
                    <a:p>
                      <a:r>
                        <a:rPr lang="en-GB" sz="2400" b="1" dirty="0"/>
                        <a:t>PM</a:t>
                      </a:r>
                    </a:p>
                  </a:txBody>
                  <a:tcPr marT="45727" marB="45727">
                    <a:solidFill>
                      <a:srgbClr val="CCE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CCE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CCE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CCE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n-lt"/>
                          <a:ea typeface="+mn-ea"/>
                          <a:cs typeface="+mn-cs"/>
                        </a:rPr>
                        <a:t>☺</a:t>
                      </a:r>
                    </a:p>
                    <a:p>
                      <a:endParaRPr lang="en-GB" sz="2400" dirty="0"/>
                    </a:p>
                  </a:txBody>
                  <a:tcPr marT="45727" marB="45727">
                    <a:solidFill>
                      <a:srgbClr val="CCECFF"/>
                    </a:solidFill>
                  </a:tcPr>
                </a:tc>
                <a:tc>
                  <a:txBody>
                    <a:bodyPr/>
                    <a:lstStyle/>
                    <a:p>
                      <a:endParaRPr lang="en-GB" sz="2400" dirty="0"/>
                    </a:p>
                  </a:txBody>
                  <a:tcPr marT="45727" marB="45727">
                    <a:solidFill>
                      <a:srgbClr val="CCECFF"/>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66142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2A451F8D-5DCE-4ABE-9A60-F0F7152787DD}"/>
              </a:ext>
            </a:extLst>
          </p:cNvPr>
          <p:cNvSpPr>
            <a:spLocks noGrp="1"/>
          </p:cNvSpPr>
          <p:nvPr>
            <p:ph type="title"/>
          </p:nvPr>
        </p:nvSpPr>
        <p:spPr>
          <a:xfrm>
            <a:off x="1738539" y="193675"/>
            <a:ext cx="7024688" cy="1143000"/>
          </a:xfrm>
        </p:spPr>
        <p:txBody>
          <a:bodyPr>
            <a:noAutofit/>
          </a:bodyPr>
          <a:lstStyle/>
          <a:p>
            <a:pPr algn="ctr"/>
            <a:r>
              <a:rPr lang="en-GB" sz="4800" b="1" dirty="0">
                <a:solidFill>
                  <a:schemeClr val="accent1">
                    <a:lumMod val="75000"/>
                  </a:schemeClr>
                </a:solidFill>
                <a:latin typeface="Lucida Bright" panose="02040602050505020304" pitchFamily="18" charset="0"/>
              </a:rPr>
              <a:t>Paid Extra Sessions</a:t>
            </a:r>
            <a:endParaRPr lang="en-GB" sz="4800" dirty="0"/>
          </a:p>
        </p:txBody>
      </p:sp>
      <p:sp>
        <p:nvSpPr>
          <p:cNvPr id="29699" name="Content Placeholder 2">
            <a:extLst>
              <a:ext uri="{FF2B5EF4-FFF2-40B4-BE49-F238E27FC236}">
                <a16:creationId xmlns:a16="http://schemas.microsoft.com/office/drawing/2014/main" id="{4A6A54F8-CCD7-4D59-B0E8-E5231043641E}"/>
              </a:ext>
            </a:extLst>
          </p:cNvPr>
          <p:cNvSpPr>
            <a:spLocks noGrp="1"/>
          </p:cNvSpPr>
          <p:nvPr>
            <p:ph idx="1"/>
          </p:nvPr>
        </p:nvSpPr>
        <p:spPr>
          <a:xfrm>
            <a:off x="555171" y="1730829"/>
            <a:ext cx="9372599" cy="4696865"/>
          </a:xfrm>
        </p:spPr>
        <p:txBody>
          <a:bodyPr/>
          <a:lstStyle/>
          <a:p>
            <a:pPr marL="69850" indent="0" eaLnBrk="1" hangingPunct="1">
              <a:lnSpc>
                <a:spcPct val="90000"/>
              </a:lnSpc>
              <a:buFont typeface="Wingdings 2" panose="05020102010507070707" pitchFamily="18" charset="2"/>
              <a:buNone/>
              <a:defRPr/>
            </a:pPr>
            <a:r>
              <a:rPr lang="en-US" altLang="en-US" sz="2800" dirty="0">
                <a:latin typeface="Lucida Bright" panose="02040602050505020304" pitchFamily="18" charset="0"/>
              </a:rPr>
              <a:t>Sessions are subject to availability – advance booking necessary.</a:t>
            </a:r>
          </a:p>
          <a:p>
            <a:pPr eaLnBrk="1" hangingPunct="1">
              <a:lnSpc>
                <a:spcPct val="90000"/>
              </a:lnSpc>
              <a:defRPr/>
            </a:pPr>
            <a:endParaRPr lang="en-US" altLang="en-US" sz="2800" dirty="0">
              <a:latin typeface="Lucida Bright" panose="02040602050505020304" pitchFamily="18" charset="0"/>
            </a:endParaRPr>
          </a:p>
          <a:p>
            <a:pPr marL="69850" indent="0" eaLnBrk="1" hangingPunct="1">
              <a:lnSpc>
                <a:spcPct val="90000"/>
              </a:lnSpc>
              <a:buFont typeface="Wingdings 2" panose="05020102010507070707" pitchFamily="18" charset="2"/>
              <a:buNone/>
              <a:defRPr/>
            </a:pPr>
            <a:r>
              <a:rPr lang="en-US" altLang="en-US" sz="2800" dirty="0">
                <a:latin typeface="Lucida Bright" panose="02040602050505020304" pitchFamily="18" charset="0"/>
              </a:rPr>
              <a:t>Bookings can be made through the office.</a:t>
            </a:r>
          </a:p>
          <a:p>
            <a:pPr marL="69850" indent="0" eaLnBrk="1" hangingPunct="1">
              <a:lnSpc>
                <a:spcPct val="90000"/>
              </a:lnSpc>
              <a:buFont typeface="Wingdings 2" panose="05020102010507070707" pitchFamily="18" charset="2"/>
              <a:buNone/>
              <a:defRPr/>
            </a:pPr>
            <a:endParaRPr lang="en-US" altLang="en-US" sz="2800" dirty="0">
              <a:latin typeface="Lucida Bright" panose="02040602050505020304" pitchFamily="18" charset="0"/>
            </a:endParaRPr>
          </a:p>
          <a:p>
            <a:pPr marL="69850" indent="0" eaLnBrk="1" hangingPunct="1">
              <a:lnSpc>
                <a:spcPct val="90000"/>
              </a:lnSpc>
              <a:buFont typeface="Wingdings 2" panose="05020102010507070707" pitchFamily="18" charset="2"/>
              <a:buNone/>
              <a:defRPr/>
            </a:pPr>
            <a:r>
              <a:rPr lang="en-US" altLang="en-US" sz="2800" dirty="0">
                <a:latin typeface="Lucida Bright" panose="02040602050505020304" pitchFamily="18" charset="0"/>
              </a:rPr>
              <a:t>All payments are made using our School Gateway app.</a:t>
            </a:r>
          </a:p>
          <a:p>
            <a:pPr marL="69850" indent="0" eaLnBrk="1" hangingPunct="1">
              <a:lnSpc>
                <a:spcPct val="90000"/>
              </a:lnSpc>
              <a:buFont typeface="Wingdings 2" panose="05020102010507070707" pitchFamily="18" charset="2"/>
              <a:buNone/>
              <a:defRPr/>
            </a:pPr>
            <a:endParaRPr lang="en-US" altLang="en-US" sz="2800" dirty="0">
              <a:latin typeface="Lucida Bright" panose="02040602050505020304" pitchFamily="18" charset="0"/>
            </a:endParaRPr>
          </a:p>
          <a:p>
            <a:pPr marL="69850" indent="0" eaLnBrk="1" hangingPunct="1">
              <a:lnSpc>
                <a:spcPct val="90000"/>
              </a:lnSpc>
              <a:buFont typeface="Wingdings 2" panose="05020102010507070707" pitchFamily="18" charset="2"/>
              <a:buNone/>
              <a:defRPr/>
            </a:pPr>
            <a:r>
              <a:rPr lang="en-US" altLang="en-US" sz="2800" dirty="0">
                <a:latin typeface="Lucida Bright" panose="02040602050505020304" pitchFamily="18" charset="0"/>
              </a:rPr>
              <a:t>An extra session is charged at £10-£15.</a:t>
            </a:r>
            <a:br>
              <a:rPr lang="en-US" altLang="en-US" sz="2800" dirty="0">
                <a:latin typeface="Lucida Bright" panose="02040602050505020304" pitchFamily="18" charset="0"/>
              </a:rPr>
            </a:br>
            <a:endParaRPr lang="en-US" altLang="en-US" sz="2800" dirty="0">
              <a:latin typeface="Lucida Bright" panose="02040602050505020304" pitchFamily="18" charset="0"/>
            </a:endParaRPr>
          </a:p>
        </p:txBody>
      </p:sp>
      <p:sp>
        <p:nvSpPr>
          <p:cNvPr id="4" name="Rectangle 2">
            <a:extLst>
              <a:ext uri="{FF2B5EF4-FFF2-40B4-BE49-F238E27FC236}">
                <a16:creationId xmlns:a16="http://schemas.microsoft.com/office/drawing/2014/main" id="{99619FC6-D7D2-4C57-915F-ED9077BD1FAC}"/>
              </a:ext>
            </a:extLst>
          </p:cNvPr>
          <p:cNvSpPr txBox="1">
            <a:spLocks/>
          </p:cNvSpPr>
          <p:nvPr/>
        </p:nvSpPr>
        <p:spPr>
          <a:xfrm>
            <a:off x="1508692" y="1033394"/>
            <a:ext cx="7024687" cy="11430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altLang="en-US" sz="2800" dirty="0">
              <a:solidFill>
                <a:srgbClr val="0070C0"/>
              </a:solidFill>
              <a:latin typeface="Lucida Bright" panose="02040602050505020304" pitchFamily="18" charset="0"/>
            </a:endParaRPr>
          </a:p>
        </p:txBody>
      </p:sp>
    </p:spTree>
    <p:extLst>
      <p:ext uri="{BB962C8B-B14F-4D97-AF65-F5344CB8AC3E}">
        <p14:creationId xmlns:p14="http://schemas.microsoft.com/office/powerpoint/2010/main" val="4037349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D2FB5826-5F3C-4E2B-86A7-57B0ECB0C114}"/>
              </a:ext>
            </a:extLst>
          </p:cNvPr>
          <p:cNvSpPr>
            <a:spLocks noGrp="1"/>
          </p:cNvSpPr>
          <p:nvPr>
            <p:ph idx="1"/>
          </p:nvPr>
        </p:nvSpPr>
        <p:spPr>
          <a:xfrm>
            <a:off x="401956" y="1806259"/>
            <a:ext cx="9885044" cy="5051741"/>
          </a:xfrm>
        </p:spPr>
        <p:txBody>
          <a:bodyPr>
            <a:normAutofit fontScale="32500" lnSpcReduction="20000"/>
          </a:bodyPr>
          <a:lstStyle/>
          <a:p>
            <a:r>
              <a:rPr lang="en-GB" sz="8000" dirty="0">
                <a:solidFill>
                  <a:schemeClr val="tx1"/>
                </a:solidFill>
                <a:latin typeface="Lucida Bright" panose="02040602050505020304" pitchFamily="18" charset="0"/>
              </a:rPr>
              <a:t>Teachers </a:t>
            </a:r>
            <a:r>
              <a:rPr lang="en-GB" sz="8000" dirty="0">
                <a:latin typeface="Lucida Bright" panose="02040602050505020304" pitchFamily="18" charset="0"/>
              </a:rPr>
              <a:t>will be at their </a:t>
            </a:r>
            <a:r>
              <a:rPr lang="en-GB" sz="8000" b="1" dirty="0">
                <a:latin typeface="Lucida Bright" panose="02040602050505020304" pitchFamily="18" charset="0"/>
              </a:rPr>
              <a:t>classroom doors at the start and end of each day</a:t>
            </a:r>
            <a:r>
              <a:rPr lang="en-GB" sz="8000" dirty="0">
                <a:latin typeface="Lucida Bright" panose="02040602050505020304" pitchFamily="18" charset="0"/>
              </a:rPr>
              <a:t> for any </a:t>
            </a:r>
            <a:r>
              <a:rPr lang="en-GB" sz="8000" b="1" dirty="0">
                <a:latin typeface="Lucida Bright" panose="02040602050505020304" pitchFamily="18" charset="0"/>
              </a:rPr>
              <a:t>quick concerns or information </a:t>
            </a:r>
            <a:r>
              <a:rPr lang="en-GB" sz="8000" dirty="0">
                <a:latin typeface="Lucida Bright" panose="02040602050505020304" pitchFamily="18" charset="0"/>
              </a:rPr>
              <a:t>you wish to share – please be aware that this can be a busy time. </a:t>
            </a:r>
          </a:p>
          <a:p>
            <a:pPr eaLnBrk="1" hangingPunct="1">
              <a:lnSpc>
                <a:spcPct val="90000"/>
              </a:lnSpc>
            </a:pPr>
            <a:endParaRPr lang="en-GB" altLang="en-US" sz="5100" dirty="0">
              <a:latin typeface="Lucida Bright" panose="02040602050505020304" pitchFamily="18" charset="0"/>
            </a:endParaRPr>
          </a:p>
          <a:p>
            <a:r>
              <a:rPr lang="en-GB" sz="8000" b="1" dirty="0">
                <a:latin typeface="Lucida Bright" panose="02040602050505020304" pitchFamily="18" charset="0"/>
              </a:rPr>
              <a:t>Text</a:t>
            </a:r>
            <a:r>
              <a:rPr lang="en-GB" sz="8000" dirty="0">
                <a:latin typeface="Lucida Bright" panose="02040602050505020304" pitchFamily="18" charset="0"/>
              </a:rPr>
              <a:t> and </a:t>
            </a:r>
            <a:r>
              <a:rPr lang="en-GB" sz="8000" b="1" dirty="0">
                <a:latin typeface="Lucida Bright" panose="02040602050505020304" pitchFamily="18" charset="0"/>
              </a:rPr>
              <a:t>phone</a:t>
            </a:r>
            <a:r>
              <a:rPr lang="en-GB" sz="8000" dirty="0">
                <a:latin typeface="Lucida Bright" panose="02040602050505020304" pitchFamily="18" charset="0"/>
              </a:rPr>
              <a:t> </a:t>
            </a:r>
            <a:r>
              <a:rPr lang="en-GB" sz="8000" b="1" dirty="0">
                <a:latin typeface="Lucida Bright" panose="02040602050505020304" pitchFamily="18" charset="0"/>
              </a:rPr>
              <a:t>messages</a:t>
            </a:r>
            <a:r>
              <a:rPr lang="en-GB" sz="8000" dirty="0">
                <a:latin typeface="Lucida Bright" panose="02040602050505020304" pitchFamily="18" charset="0"/>
              </a:rPr>
              <a:t>, via the </a:t>
            </a:r>
            <a:r>
              <a:rPr lang="en-GB" sz="8000" b="1" dirty="0">
                <a:latin typeface="Lucida Bright" panose="02040602050505020304" pitchFamily="18" charset="0"/>
              </a:rPr>
              <a:t>school office</a:t>
            </a:r>
            <a:r>
              <a:rPr lang="en-GB" sz="8000" dirty="0">
                <a:latin typeface="Lucida Bright" panose="02040602050505020304" pitchFamily="18" charset="0"/>
              </a:rPr>
              <a:t>, can also get passed onto class teachers if needed.</a:t>
            </a:r>
          </a:p>
          <a:p>
            <a:pPr eaLnBrk="1" hangingPunct="1">
              <a:lnSpc>
                <a:spcPct val="90000"/>
              </a:lnSpc>
              <a:buFontTx/>
              <a:buNone/>
            </a:pPr>
            <a:endParaRPr lang="en-US" altLang="en-US" sz="7400" dirty="0">
              <a:latin typeface="Lucida Bright" panose="02040602050505020304" pitchFamily="18" charset="0"/>
            </a:endParaRPr>
          </a:p>
          <a:p>
            <a:r>
              <a:rPr lang="en-GB" sz="8000" dirty="0">
                <a:latin typeface="Lucida Bright" panose="02040602050505020304" pitchFamily="18" charset="0"/>
              </a:rPr>
              <a:t>For a </a:t>
            </a:r>
            <a:r>
              <a:rPr lang="en-GB" sz="8000" b="1" dirty="0">
                <a:latin typeface="Lucida Bright" panose="02040602050505020304" pitchFamily="18" charset="0"/>
              </a:rPr>
              <a:t>longer chat</a:t>
            </a:r>
            <a:r>
              <a:rPr lang="en-GB" sz="8000" dirty="0">
                <a:latin typeface="Lucida Bright" panose="02040602050505020304" pitchFamily="18" charset="0"/>
              </a:rPr>
              <a:t>, please contact the school office to make an appointment for us to contact you by telephone.</a:t>
            </a:r>
          </a:p>
          <a:p>
            <a:pPr eaLnBrk="1" hangingPunct="1">
              <a:lnSpc>
                <a:spcPct val="90000"/>
              </a:lnSpc>
            </a:pPr>
            <a:endParaRPr lang="en-GB" altLang="en-US" sz="7400" dirty="0">
              <a:latin typeface="Lucida Bright" panose="02040602050505020304" pitchFamily="18" charset="0"/>
            </a:endParaRPr>
          </a:p>
          <a:p>
            <a:pPr eaLnBrk="1" hangingPunct="1">
              <a:lnSpc>
                <a:spcPct val="90000"/>
              </a:lnSpc>
            </a:pPr>
            <a:r>
              <a:rPr lang="en-US" altLang="en-US" sz="7400" b="1" dirty="0">
                <a:latin typeface="Lucida Bright" panose="02040602050505020304" pitchFamily="18" charset="0"/>
              </a:rPr>
              <a:t>Email</a:t>
            </a:r>
            <a:r>
              <a:rPr lang="en-US" altLang="en-US" sz="7400" dirty="0">
                <a:latin typeface="Lucida Bright" panose="02040602050505020304" pitchFamily="18" charset="0"/>
              </a:rPr>
              <a:t> </a:t>
            </a:r>
            <a:r>
              <a:rPr lang="en-US" altLang="en-US" sz="7400" dirty="0">
                <a:latin typeface="Lucida Bright" panose="02040602050505020304" pitchFamily="18" charset="0"/>
                <a:hlinkClick r:id="rId2"/>
              </a:rPr>
              <a:t>-rlambley@heathlands.notts.sch.uk</a:t>
            </a:r>
            <a:endParaRPr lang="en-US" altLang="en-US" sz="7400" dirty="0">
              <a:latin typeface="Lucida Bright" panose="02040602050505020304" pitchFamily="18" charset="0"/>
            </a:endParaRPr>
          </a:p>
          <a:p>
            <a:pPr eaLnBrk="1" hangingPunct="1">
              <a:lnSpc>
                <a:spcPct val="90000"/>
              </a:lnSpc>
            </a:pPr>
            <a:r>
              <a:rPr lang="en-US" altLang="en-US" sz="7400" dirty="0">
                <a:latin typeface="Lucida Bright" panose="02040602050505020304" pitchFamily="18" charset="0"/>
                <a:hlinkClick r:id="rId3"/>
              </a:rPr>
              <a:t>lauren.smith@heathlands.notts.sch.uk</a:t>
            </a:r>
            <a:r>
              <a:rPr lang="en-US" altLang="en-US" sz="7400" dirty="0">
                <a:latin typeface="Lucida Bright" panose="02040602050505020304" pitchFamily="18" charset="0"/>
              </a:rPr>
              <a:t> </a:t>
            </a:r>
          </a:p>
        </p:txBody>
      </p:sp>
      <p:sp>
        <p:nvSpPr>
          <p:cNvPr id="5" name="Title 1">
            <a:extLst>
              <a:ext uri="{FF2B5EF4-FFF2-40B4-BE49-F238E27FC236}">
                <a16:creationId xmlns:a16="http://schemas.microsoft.com/office/drawing/2014/main" id="{C089CF72-C4FA-4434-AFFA-ED855A6AEE40}"/>
              </a:ext>
            </a:extLst>
          </p:cNvPr>
          <p:cNvSpPr txBox="1">
            <a:spLocks/>
          </p:cNvSpPr>
          <p:nvPr/>
        </p:nvSpPr>
        <p:spPr>
          <a:xfrm>
            <a:off x="770635" y="423135"/>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solidFill>
                  <a:schemeClr val="accent1">
                    <a:lumMod val="75000"/>
                  </a:schemeClr>
                </a:solidFill>
                <a:latin typeface="Lucida Bright" panose="02040602050505020304" pitchFamily="18" charset="0"/>
              </a:rPr>
              <a:t>Communication</a:t>
            </a:r>
            <a:endParaRPr lang="en-GB" sz="4800" dirty="0"/>
          </a:p>
        </p:txBody>
      </p:sp>
    </p:spTree>
    <p:extLst>
      <p:ext uri="{BB962C8B-B14F-4D97-AF65-F5344CB8AC3E}">
        <p14:creationId xmlns:p14="http://schemas.microsoft.com/office/powerpoint/2010/main" val="2920460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E2C41-8D49-4FE2-8188-67B0200B4AAD}"/>
              </a:ext>
            </a:extLst>
          </p:cNvPr>
          <p:cNvSpPr>
            <a:spLocks noGrp="1"/>
          </p:cNvSpPr>
          <p:nvPr>
            <p:ph type="title"/>
          </p:nvPr>
        </p:nvSpPr>
        <p:spPr>
          <a:xfrm>
            <a:off x="910417" y="2375647"/>
            <a:ext cx="7372652" cy="2525486"/>
          </a:xfrm>
        </p:spPr>
        <p:txBody>
          <a:bodyPr>
            <a:normAutofit/>
          </a:bodyPr>
          <a:lstStyle/>
          <a:p>
            <a:pPr algn="ctr"/>
            <a:r>
              <a:rPr lang="en-GB" sz="4800" b="1" dirty="0">
                <a:solidFill>
                  <a:schemeClr val="accent1">
                    <a:lumMod val="75000"/>
                  </a:schemeClr>
                </a:solidFill>
                <a:latin typeface="Lucida Bright" panose="02040602050505020304" pitchFamily="18" charset="0"/>
              </a:rPr>
              <a:t>The Foundation Stage Curriculum</a:t>
            </a:r>
            <a:endParaRPr lang="en-GB" sz="4800" dirty="0"/>
          </a:p>
        </p:txBody>
      </p:sp>
    </p:spTree>
    <p:extLst>
      <p:ext uri="{BB962C8B-B14F-4D97-AF65-F5344CB8AC3E}">
        <p14:creationId xmlns:p14="http://schemas.microsoft.com/office/powerpoint/2010/main" val="538130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E2C41-8D49-4FE2-8188-67B0200B4AAD}"/>
              </a:ext>
            </a:extLst>
          </p:cNvPr>
          <p:cNvSpPr>
            <a:spLocks noGrp="1"/>
          </p:cNvSpPr>
          <p:nvPr>
            <p:ph type="title"/>
          </p:nvPr>
        </p:nvSpPr>
        <p:spPr>
          <a:xfrm>
            <a:off x="677334" y="609600"/>
            <a:ext cx="7372652" cy="2525486"/>
          </a:xfrm>
        </p:spPr>
        <p:txBody>
          <a:bodyPr>
            <a:normAutofit/>
          </a:bodyPr>
          <a:lstStyle/>
          <a:p>
            <a:pPr algn="ctr"/>
            <a:r>
              <a:rPr lang="en-GB" sz="4800" b="1" dirty="0">
                <a:solidFill>
                  <a:schemeClr val="accent1">
                    <a:lumMod val="75000"/>
                  </a:schemeClr>
                </a:solidFill>
                <a:latin typeface="Lucida Bright" panose="02040602050505020304" pitchFamily="18" charset="0"/>
              </a:rPr>
              <a:t>Areas of Learning</a:t>
            </a:r>
            <a:endParaRPr lang="en-GB" sz="4800" dirty="0"/>
          </a:p>
        </p:txBody>
      </p:sp>
      <p:sp>
        <p:nvSpPr>
          <p:cNvPr id="3" name="Content Placeholder 2">
            <a:extLst>
              <a:ext uri="{FF2B5EF4-FFF2-40B4-BE49-F238E27FC236}">
                <a16:creationId xmlns:a16="http://schemas.microsoft.com/office/drawing/2014/main" id="{89EB2917-2F44-42EE-99DF-1DBB1837CAA0}"/>
              </a:ext>
            </a:extLst>
          </p:cNvPr>
          <p:cNvSpPr>
            <a:spLocks noGrp="1"/>
          </p:cNvSpPr>
          <p:nvPr>
            <p:ph idx="1"/>
          </p:nvPr>
        </p:nvSpPr>
        <p:spPr>
          <a:xfrm>
            <a:off x="3121177" y="2119986"/>
            <a:ext cx="7372652" cy="3880773"/>
          </a:xfrm>
          <a:noFill/>
        </p:spPr>
        <p:txBody>
          <a:bodyPr/>
          <a:lstStyle/>
          <a:p>
            <a:pPr marL="69850" indent="0" eaLnBrk="1" hangingPunct="1">
              <a:buFont typeface="Wingdings 2" panose="05020102010507070707" pitchFamily="18" charset="2"/>
              <a:buNone/>
              <a:defRPr/>
            </a:pPr>
            <a:r>
              <a:rPr lang="en-US" altLang="en-US" sz="2400" dirty="0">
                <a:solidFill>
                  <a:schemeClr val="accent2">
                    <a:lumMod val="50000"/>
                  </a:schemeClr>
                </a:solidFill>
                <a:latin typeface="Lucida Bright" panose="02040602050505020304" pitchFamily="18" charset="0"/>
              </a:rPr>
              <a:t>-Personal, Social and Emotional Development.</a:t>
            </a:r>
          </a:p>
          <a:p>
            <a:pPr marL="69850" indent="0" eaLnBrk="1" hangingPunct="1">
              <a:buFont typeface="Wingdings 2" panose="05020102010507070707" pitchFamily="18" charset="2"/>
              <a:buNone/>
              <a:defRPr/>
            </a:pPr>
            <a:r>
              <a:rPr lang="en-US" altLang="en-US" sz="2400" dirty="0">
                <a:solidFill>
                  <a:schemeClr val="accent2">
                    <a:lumMod val="50000"/>
                  </a:schemeClr>
                </a:solidFill>
                <a:latin typeface="Lucida Bright" panose="02040602050505020304" pitchFamily="18" charset="0"/>
              </a:rPr>
              <a:t>-Communication and Language</a:t>
            </a:r>
          </a:p>
          <a:p>
            <a:pPr marL="69850" indent="0" eaLnBrk="1" hangingPunct="1">
              <a:buFont typeface="Wingdings 2" panose="05020102010507070707" pitchFamily="18" charset="2"/>
              <a:buNone/>
              <a:defRPr/>
            </a:pPr>
            <a:r>
              <a:rPr lang="en-US" altLang="en-US" sz="2400" dirty="0">
                <a:solidFill>
                  <a:schemeClr val="accent2">
                    <a:lumMod val="50000"/>
                  </a:schemeClr>
                </a:solidFill>
                <a:latin typeface="Lucida Bright" panose="02040602050505020304" pitchFamily="18" charset="0"/>
              </a:rPr>
              <a:t>-Physical Development</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-Mathematics </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-Literacy</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-Expressive Arts and Design</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-Understanding The World</a:t>
            </a:r>
          </a:p>
          <a:p>
            <a:pPr marL="0" indent="0">
              <a:buNone/>
            </a:pPr>
            <a:endParaRPr lang="en-GB" dirty="0"/>
          </a:p>
        </p:txBody>
      </p:sp>
      <p:sp>
        <p:nvSpPr>
          <p:cNvPr id="5" name="Title 1">
            <a:extLst>
              <a:ext uri="{FF2B5EF4-FFF2-40B4-BE49-F238E27FC236}">
                <a16:creationId xmlns:a16="http://schemas.microsoft.com/office/drawing/2014/main" id="{5D381512-604D-43AD-88E8-04D7951A40A0}"/>
              </a:ext>
            </a:extLst>
          </p:cNvPr>
          <p:cNvSpPr txBox="1">
            <a:spLocks/>
          </p:cNvSpPr>
          <p:nvPr/>
        </p:nvSpPr>
        <p:spPr>
          <a:xfrm>
            <a:off x="-1988155" y="2460172"/>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3200" b="1" dirty="0">
                <a:solidFill>
                  <a:schemeClr val="accent1">
                    <a:lumMod val="75000"/>
                  </a:schemeClr>
                </a:solidFill>
                <a:latin typeface="Lucida Bright" panose="02040602050505020304" pitchFamily="18" charset="0"/>
              </a:rPr>
              <a:t>Prime Areas</a:t>
            </a:r>
            <a:endParaRPr lang="en-GB" sz="3200" dirty="0"/>
          </a:p>
        </p:txBody>
      </p:sp>
      <p:sp>
        <p:nvSpPr>
          <p:cNvPr id="7" name="Title 1">
            <a:extLst>
              <a:ext uri="{FF2B5EF4-FFF2-40B4-BE49-F238E27FC236}">
                <a16:creationId xmlns:a16="http://schemas.microsoft.com/office/drawing/2014/main" id="{1D82A161-04F4-45B3-93A9-D98E9A390277}"/>
              </a:ext>
            </a:extLst>
          </p:cNvPr>
          <p:cNvSpPr txBox="1">
            <a:spLocks/>
          </p:cNvSpPr>
          <p:nvPr/>
        </p:nvSpPr>
        <p:spPr>
          <a:xfrm>
            <a:off x="-1988155" y="4332514"/>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3200" b="1" dirty="0">
                <a:solidFill>
                  <a:schemeClr val="accent1">
                    <a:lumMod val="75000"/>
                  </a:schemeClr>
                </a:solidFill>
                <a:latin typeface="Lucida Bright" panose="02040602050505020304" pitchFamily="18" charset="0"/>
              </a:rPr>
              <a:t>Specific Areas</a:t>
            </a:r>
            <a:endParaRPr lang="en-GB" sz="3200" dirty="0"/>
          </a:p>
        </p:txBody>
      </p:sp>
    </p:spTree>
    <p:extLst>
      <p:ext uri="{BB962C8B-B14F-4D97-AF65-F5344CB8AC3E}">
        <p14:creationId xmlns:p14="http://schemas.microsoft.com/office/powerpoint/2010/main" val="2269728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4A42D5-531A-4BAF-BBDB-742404F7639D}"/>
              </a:ext>
            </a:extLst>
          </p:cNvPr>
          <p:cNvPicPr/>
          <p:nvPr/>
        </p:nvPicPr>
        <p:blipFill>
          <a:blip r:embed="rId2">
            <a:extLst>
              <a:ext uri="{28A0092B-C50C-407E-A947-70E740481C1C}">
                <a14:useLocalDpi xmlns:a14="http://schemas.microsoft.com/office/drawing/2010/main" val="0"/>
              </a:ext>
            </a:extLst>
          </a:blip>
          <a:stretch>
            <a:fillRect/>
          </a:stretch>
        </p:blipFill>
        <p:spPr>
          <a:xfrm>
            <a:off x="708083" y="358920"/>
            <a:ext cx="8374380" cy="5826125"/>
          </a:xfrm>
          <a:prstGeom prst="rect">
            <a:avLst/>
          </a:prstGeom>
        </p:spPr>
      </p:pic>
    </p:spTree>
    <p:extLst>
      <p:ext uri="{BB962C8B-B14F-4D97-AF65-F5344CB8AC3E}">
        <p14:creationId xmlns:p14="http://schemas.microsoft.com/office/powerpoint/2010/main" val="367457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D2FB5826-5F3C-4E2B-86A7-57B0ECB0C114}"/>
              </a:ext>
            </a:extLst>
          </p:cNvPr>
          <p:cNvSpPr>
            <a:spLocks noGrp="1"/>
          </p:cNvSpPr>
          <p:nvPr>
            <p:ph idx="1"/>
          </p:nvPr>
        </p:nvSpPr>
        <p:spPr>
          <a:xfrm>
            <a:off x="401956" y="1806259"/>
            <a:ext cx="9885044" cy="5051741"/>
          </a:xfrm>
        </p:spPr>
        <p:txBody>
          <a:bodyPr>
            <a:normAutofit/>
          </a:bodyPr>
          <a:lstStyle/>
          <a:p>
            <a:pPr eaLnBrk="1" hangingPunct="1">
              <a:lnSpc>
                <a:spcPct val="90000"/>
              </a:lnSpc>
            </a:pPr>
            <a:r>
              <a:rPr lang="en-GB" altLang="en-US" sz="3200" dirty="0">
                <a:latin typeface="Lucida Bright" panose="02040602050505020304" pitchFamily="18" charset="0"/>
              </a:rPr>
              <a:t>Initial entry assessments – </a:t>
            </a:r>
            <a:r>
              <a:rPr lang="en-GB" altLang="en-US" sz="3200" b="1" dirty="0" err="1">
                <a:latin typeface="Lucida Bright" panose="02040602050505020304" pitchFamily="18" charset="0"/>
              </a:rPr>
              <a:t>WellComm</a:t>
            </a:r>
            <a:r>
              <a:rPr lang="en-GB" altLang="en-US" sz="3200" b="1" dirty="0">
                <a:latin typeface="Lucida Bright" panose="02040602050505020304" pitchFamily="18" charset="0"/>
              </a:rPr>
              <a:t> </a:t>
            </a:r>
            <a:r>
              <a:rPr lang="en-GB" altLang="en-US" sz="3200" dirty="0">
                <a:latin typeface="Lucida Bright" panose="02040602050505020304" pitchFamily="18" charset="0"/>
              </a:rPr>
              <a:t>(language)</a:t>
            </a:r>
          </a:p>
          <a:p>
            <a:pPr marL="0" indent="0" eaLnBrk="1" hangingPunct="1">
              <a:lnSpc>
                <a:spcPct val="90000"/>
              </a:lnSpc>
              <a:buNone/>
            </a:pPr>
            <a:endParaRPr lang="en-GB" altLang="en-US" dirty="0">
              <a:latin typeface="Lucida Bright" panose="02040602050505020304" pitchFamily="18" charset="0"/>
            </a:endParaRPr>
          </a:p>
          <a:p>
            <a:pPr eaLnBrk="1" hangingPunct="1">
              <a:lnSpc>
                <a:spcPct val="90000"/>
              </a:lnSpc>
            </a:pPr>
            <a:r>
              <a:rPr lang="en-GB" altLang="en-US" sz="3200" dirty="0">
                <a:latin typeface="Lucida Bright" panose="02040602050505020304" pitchFamily="18" charset="0"/>
              </a:rPr>
              <a:t>Ongoing assessments through </a:t>
            </a:r>
            <a:r>
              <a:rPr lang="en-GB" altLang="en-US" sz="3200" b="1" dirty="0">
                <a:latin typeface="Lucida Bright" panose="02040602050505020304" pitchFamily="18" charset="0"/>
              </a:rPr>
              <a:t>observations</a:t>
            </a:r>
          </a:p>
          <a:p>
            <a:pPr eaLnBrk="1" hangingPunct="1">
              <a:lnSpc>
                <a:spcPct val="90000"/>
              </a:lnSpc>
              <a:buFontTx/>
              <a:buNone/>
            </a:pPr>
            <a:endParaRPr lang="en-US" altLang="en-US" sz="3200" dirty="0">
              <a:latin typeface="Lucida Bright" panose="02040602050505020304" pitchFamily="18" charset="0"/>
            </a:endParaRPr>
          </a:p>
          <a:p>
            <a:pPr eaLnBrk="1" hangingPunct="1">
              <a:lnSpc>
                <a:spcPct val="90000"/>
              </a:lnSpc>
            </a:pPr>
            <a:r>
              <a:rPr lang="en-GB" altLang="en-US" sz="3200" dirty="0">
                <a:latin typeface="Lucida Bright" panose="02040602050505020304" pitchFamily="18" charset="0"/>
              </a:rPr>
              <a:t>TLC (</a:t>
            </a:r>
            <a:r>
              <a:rPr lang="en-GB" altLang="en-US" sz="3200" b="1" dirty="0">
                <a:latin typeface="Lucida Bright" panose="02040602050505020304" pitchFamily="18" charset="0"/>
              </a:rPr>
              <a:t>parent meetings</a:t>
            </a:r>
            <a:r>
              <a:rPr lang="en-GB" altLang="en-US" sz="3200" dirty="0">
                <a:latin typeface="Lucida Bright" panose="02040602050505020304" pitchFamily="18" charset="0"/>
              </a:rPr>
              <a:t>) each term </a:t>
            </a:r>
          </a:p>
          <a:p>
            <a:pPr eaLnBrk="1" hangingPunct="1">
              <a:lnSpc>
                <a:spcPct val="90000"/>
              </a:lnSpc>
            </a:pPr>
            <a:endParaRPr lang="en-GB" altLang="en-US" sz="3200" dirty="0">
              <a:latin typeface="Lucida Bright" panose="02040602050505020304" pitchFamily="18" charset="0"/>
            </a:endParaRPr>
          </a:p>
          <a:p>
            <a:pPr eaLnBrk="1" hangingPunct="1">
              <a:lnSpc>
                <a:spcPct val="90000"/>
              </a:lnSpc>
            </a:pPr>
            <a:r>
              <a:rPr lang="en-GB" altLang="en-US" sz="3200" dirty="0">
                <a:latin typeface="Lucida Bright" panose="02040602050505020304" pitchFamily="18" charset="0"/>
              </a:rPr>
              <a:t>Online Learning Journeys (Tapestry) </a:t>
            </a:r>
            <a:endParaRPr lang="en-US" altLang="en-US" sz="3200" dirty="0">
              <a:latin typeface="Lucida Bright" panose="02040602050505020304" pitchFamily="18" charset="0"/>
            </a:endParaRPr>
          </a:p>
          <a:p>
            <a:pPr eaLnBrk="1" hangingPunct="1">
              <a:lnSpc>
                <a:spcPct val="90000"/>
              </a:lnSpc>
              <a:buFontTx/>
              <a:buNone/>
            </a:pPr>
            <a:endParaRPr lang="en-US" altLang="en-US" sz="3200" dirty="0">
              <a:latin typeface="Lucida Bright" panose="02040602050505020304" pitchFamily="18" charset="0"/>
            </a:endParaRPr>
          </a:p>
          <a:p>
            <a:pPr eaLnBrk="1" hangingPunct="1">
              <a:lnSpc>
                <a:spcPct val="90000"/>
              </a:lnSpc>
              <a:buFontTx/>
              <a:buNone/>
            </a:pPr>
            <a:endParaRPr lang="en-US" altLang="en-US" sz="600" dirty="0">
              <a:latin typeface="Comic Sans MS" panose="030F0702030302020204" pitchFamily="66" charset="0"/>
            </a:endParaRPr>
          </a:p>
        </p:txBody>
      </p:sp>
      <p:sp>
        <p:nvSpPr>
          <p:cNvPr id="5" name="Title 1">
            <a:extLst>
              <a:ext uri="{FF2B5EF4-FFF2-40B4-BE49-F238E27FC236}">
                <a16:creationId xmlns:a16="http://schemas.microsoft.com/office/drawing/2014/main" id="{C089CF72-C4FA-4434-AFFA-ED855A6AEE40}"/>
              </a:ext>
            </a:extLst>
          </p:cNvPr>
          <p:cNvSpPr txBox="1">
            <a:spLocks/>
          </p:cNvSpPr>
          <p:nvPr/>
        </p:nvSpPr>
        <p:spPr>
          <a:xfrm>
            <a:off x="737978" y="47578"/>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solidFill>
                  <a:schemeClr val="accent1">
                    <a:lumMod val="75000"/>
                  </a:schemeClr>
                </a:solidFill>
                <a:latin typeface="Lucida Bright" panose="02040602050505020304" pitchFamily="18" charset="0"/>
              </a:rPr>
              <a:t>Assessment &amp; Progress Meetings</a:t>
            </a:r>
            <a:endParaRPr lang="en-GB" sz="4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100263" y="296863"/>
            <a:ext cx="7200900" cy="1143000"/>
          </a:xfrm>
        </p:spPr>
        <p:txBody>
          <a:bodyPr>
            <a:normAutofit/>
          </a:bodyPr>
          <a:lstStyle/>
          <a:p>
            <a:pPr eaLnBrk="1" hangingPunct="1"/>
            <a:r>
              <a:rPr lang="en-GB" sz="4800" b="1" dirty="0">
                <a:solidFill>
                  <a:schemeClr val="accent1">
                    <a:lumMod val="75000"/>
                  </a:schemeClr>
                </a:solidFill>
                <a:latin typeface="Lucida Bright" panose="02040602050505020304" pitchFamily="18" charset="0"/>
              </a:rPr>
              <a:t>Tapestry</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498020" y="1760538"/>
            <a:ext cx="8956223" cy="5097462"/>
          </a:xfrm>
        </p:spPr>
        <p:txBody>
          <a:bodyPr>
            <a:normAutofit/>
          </a:bodyPr>
          <a:lstStyle/>
          <a:p>
            <a:pPr eaLnBrk="1" hangingPunct="1">
              <a:lnSpc>
                <a:spcPct val="120000"/>
              </a:lnSpc>
            </a:pPr>
            <a:r>
              <a:rPr lang="en-US" altLang="en-US" sz="2400" dirty="0">
                <a:latin typeface="Lucida Bright" panose="02040602050505020304" pitchFamily="18" charset="0"/>
              </a:rPr>
              <a:t>This is an online learning journey – photographs and assessments to share special moments at school and home.</a:t>
            </a:r>
          </a:p>
          <a:p>
            <a:pPr eaLnBrk="1" hangingPunct="1">
              <a:lnSpc>
                <a:spcPct val="120000"/>
              </a:lnSpc>
            </a:pPr>
            <a:r>
              <a:rPr lang="en-US" altLang="en-US" sz="2400" dirty="0">
                <a:latin typeface="Lucida Bright" panose="02040602050505020304" pitchFamily="18" charset="0"/>
              </a:rPr>
              <a:t>Used to share news and updates.</a:t>
            </a:r>
          </a:p>
          <a:p>
            <a:pPr eaLnBrk="1" hangingPunct="1">
              <a:lnSpc>
                <a:spcPct val="120000"/>
              </a:lnSpc>
            </a:pPr>
            <a:r>
              <a:rPr lang="en-US" altLang="en-US" sz="2400" dirty="0">
                <a:latin typeface="Lucida Bright" panose="02040602050505020304" pitchFamily="18" charset="0"/>
              </a:rPr>
              <a:t>All we need is your email address and signature.</a:t>
            </a:r>
          </a:p>
          <a:p>
            <a:pPr eaLnBrk="1" hangingPunct="1">
              <a:lnSpc>
                <a:spcPct val="120000"/>
              </a:lnSpc>
            </a:pPr>
            <a:r>
              <a:rPr lang="en-US" altLang="en-US" sz="2400" dirty="0">
                <a:latin typeface="Lucida Bright" panose="02040602050505020304" pitchFamily="18" charset="0"/>
              </a:rPr>
              <a:t>School office will send you a password to activate the account.</a:t>
            </a:r>
            <a:endParaRPr lang="en-GB" sz="2400" dirty="0">
              <a:solidFill>
                <a:schemeClr val="tx1"/>
              </a:solidFill>
              <a:latin typeface="Lucida Bright" panose="02040602050505020304" pitchFamily="18" charset="0"/>
            </a:endParaRPr>
          </a:p>
          <a:p>
            <a:pPr marL="0" indent="0">
              <a:buNone/>
            </a:pPr>
            <a:endParaRPr lang="en-US" sz="1000" dirty="0">
              <a:solidFill>
                <a:schemeClr val="tx1"/>
              </a:solidFill>
              <a:latin typeface="Lucida Bright" panose="02040602050505020304" pitchFamily="18" charset="0"/>
            </a:endParaRPr>
          </a:p>
        </p:txBody>
      </p:sp>
      <p:pic>
        <p:nvPicPr>
          <p:cNvPr id="4" name="Picture 1">
            <a:extLst>
              <a:ext uri="{FF2B5EF4-FFF2-40B4-BE49-F238E27FC236}">
                <a16:creationId xmlns:a16="http://schemas.microsoft.com/office/drawing/2014/main" id="{3B2F1477-B36C-4820-8651-A2A3044EBCC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00713" y="0"/>
            <a:ext cx="1560513" cy="156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3865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153847" y="1183376"/>
            <a:ext cx="10567372" cy="3250275"/>
          </a:xfrm>
        </p:spPr>
        <p:txBody>
          <a:bodyPr>
            <a:noAutofit/>
          </a:bodyPr>
          <a:lstStyle/>
          <a:p>
            <a:pPr indent="0">
              <a:lnSpc>
                <a:spcPct val="107000"/>
              </a:lnSpc>
              <a:spcAft>
                <a:spcPts val="800"/>
              </a:spcAft>
              <a:buNone/>
            </a:pPr>
            <a:r>
              <a:rPr lang="en-GB" sz="2800" b="1" dirty="0">
                <a:effectLst/>
                <a:latin typeface="Lucida Bright" panose="02040602050505020304" pitchFamily="18" charset="0"/>
                <a:ea typeface="Calibri" panose="020F0502020204030204" pitchFamily="34" charset="0"/>
                <a:cs typeface="Times New Roman" panose="02020603050405020304" pitchFamily="18" charset="0"/>
              </a:rPr>
              <a:t>Morning session is 8:50am. to 11:50am.</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GB" sz="2800" dirty="0">
                <a:effectLst/>
                <a:latin typeface="Lucida Bright" panose="02040602050505020304" pitchFamily="18" charset="0"/>
                <a:ea typeface="Calibri" panose="020F0502020204030204" pitchFamily="34" charset="0"/>
                <a:cs typeface="Times New Roman" panose="02020603050405020304" pitchFamily="18" charset="0"/>
              </a:rPr>
              <a:t>Drop-off and collection at the Foundation Gate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7000"/>
              </a:lnSpc>
              <a:spcAft>
                <a:spcPts val="800"/>
              </a:spcAft>
              <a:buNone/>
            </a:pPr>
            <a:r>
              <a:rPr lang="en-GB" sz="2800" b="1" dirty="0">
                <a:effectLst/>
                <a:latin typeface="Lucida Bright" panose="02040602050505020304" pitchFamily="18" charset="0"/>
                <a:ea typeface="Calibri" panose="020F0502020204030204" pitchFamily="34" charset="0"/>
                <a:cs typeface="Times New Roman" panose="02020603050405020304" pitchFamily="18" charset="0"/>
              </a:rPr>
              <a:t>Afternoon session is 12:20pm. to 3:20pm.</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GB" sz="2800" dirty="0">
                <a:effectLst/>
                <a:latin typeface="Lucida Bright" panose="02040602050505020304" pitchFamily="18" charset="0"/>
                <a:ea typeface="Calibri" panose="020F0502020204030204" pitchFamily="34" charset="0"/>
                <a:cs typeface="Times New Roman" panose="02020603050405020304" pitchFamily="18" charset="0"/>
              </a:rPr>
              <a:t>Drop off at the main office and collection at the Foundation Gate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GB" sz="2800" dirty="0">
                <a:effectLst/>
                <a:latin typeface="Lucida Bright" panose="02040602050505020304" pitchFamily="18" charset="0"/>
                <a:ea typeface="Calibri" panose="020F0502020204030204" pitchFamily="34" charset="0"/>
                <a:cs typeface="Times New Roman" panose="02020603050405020304" pitchFamily="18" charset="0"/>
              </a:rPr>
              <a:t>Please ensure afternoon children have had their lunch </a:t>
            </a:r>
            <a:r>
              <a:rPr lang="en-GB" sz="2800" i="1" dirty="0">
                <a:effectLst/>
                <a:latin typeface="Lucida Bright" panose="02040602050505020304" pitchFamily="18" charset="0"/>
                <a:ea typeface="Calibri" panose="020F0502020204030204" pitchFamily="34" charset="0"/>
                <a:cs typeface="Times New Roman" panose="02020603050405020304" pitchFamily="18" charset="0"/>
              </a:rPr>
              <a:t>before </a:t>
            </a:r>
            <a:r>
              <a:rPr lang="en-GB" sz="2800" dirty="0">
                <a:effectLst/>
                <a:latin typeface="Lucida Bright" panose="02040602050505020304" pitchFamily="18" charset="0"/>
                <a:ea typeface="Calibri" panose="020F0502020204030204" pitchFamily="34" charset="0"/>
                <a:cs typeface="Times New Roman" panose="02020603050405020304" pitchFamily="18" charset="0"/>
              </a:rPr>
              <a:t>being dropped off</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800" dirty="0">
                <a:solidFill>
                  <a:srgbClr val="FF0000"/>
                </a:solidFill>
                <a:latin typeface="Lucida Bright" panose="02040602050505020304" pitchFamily="18" charset="0"/>
              </a:rPr>
              <a:t>If your child is being collected </a:t>
            </a:r>
            <a:r>
              <a:rPr lang="en-GB" sz="2800" b="1" dirty="0">
                <a:solidFill>
                  <a:srgbClr val="FF0000"/>
                </a:solidFill>
                <a:latin typeface="Lucida Bright" panose="02040602050505020304" pitchFamily="18" charset="0"/>
              </a:rPr>
              <a:t>by someone they are not normally collected by, </a:t>
            </a:r>
            <a:r>
              <a:rPr lang="en-GB" sz="2800" dirty="0">
                <a:solidFill>
                  <a:srgbClr val="FF0000"/>
                </a:solidFill>
                <a:latin typeface="Lucida Bright" panose="02040602050505020304" pitchFamily="18" charset="0"/>
              </a:rPr>
              <a:t>please let teachers or the office know before the end of the day. </a:t>
            </a:r>
          </a:p>
        </p:txBody>
      </p:sp>
    </p:spTree>
    <p:extLst>
      <p:ext uri="{BB962C8B-B14F-4D97-AF65-F5344CB8AC3E}">
        <p14:creationId xmlns:p14="http://schemas.microsoft.com/office/powerpoint/2010/main" val="1667847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4F4E64AC-2135-4092-919E-D59467C0A3CB}"/>
              </a:ext>
            </a:extLst>
          </p:cNvPr>
          <p:cNvSpPr>
            <a:spLocks noGrp="1"/>
          </p:cNvSpPr>
          <p:nvPr>
            <p:ph idx="1"/>
          </p:nvPr>
        </p:nvSpPr>
        <p:spPr>
          <a:xfrm>
            <a:off x="933451" y="1835149"/>
            <a:ext cx="9339264" cy="4583847"/>
          </a:xfrm>
        </p:spPr>
        <p:txBody>
          <a:bodyPr>
            <a:normAutofit/>
          </a:bodyPr>
          <a:lstStyle/>
          <a:p>
            <a:pPr eaLnBrk="1" hangingPunct="1">
              <a:lnSpc>
                <a:spcPct val="90000"/>
              </a:lnSpc>
            </a:pPr>
            <a:r>
              <a:rPr lang="en-US" altLang="en-US" sz="3200" b="1" dirty="0">
                <a:latin typeface="Lucida Bright" panose="02040602050505020304" pitchFamily="18" charset="0"/>
              </a:rPr>
              <a:t>Directed Play</a:t>
            </a:r>
          </a:p>
          <a:p>
            <a:pPr eaLnBrk="1" hangingPunct="1">
              <a:lnSpc>
                <a:spcPct val="90000"/>
              </a:lnSpc>
            </a:pPr>
            <a:r>
              <a:rPr lang="en-US" altLang="en-US" sz="3200" b="1" dirty="0">
                <a:latin typeface="Lucida Bright" panose="02040602050505020304" pitchFamily="18" charset="0"/>
              </a:rPr>
              <a:t>Phonics</a:t>
            </a:r>
          </a:p>
          <a:p>
            <a:pPr eaLnBrk="1" hangingPunct="1">
              <a:lnSpc>
                <a:spcPct val="90000"/>
              </a:lnSpc>
            </a:pPr>
            <a:r>
              <a:rPr lang="en-US" altLang="en-US" sz="3200" b="1" dirty="0">
                <a:latin typeface="Lucida Bright" panose="02040602050505020304" pitchFamily="18" charset="0"/>
              </a:rPr>
              <a:t>Snack</a:t>
            </a:r>
          </a:p>
          <a:p>
            <a:pPr eaLnBrk="1" hangingPunct="1">
              <a:lnSpc>
                <a:spcPct val="90000"/>
              </a:lnSpc>
            </a:pPr>
            <a:r>
              <a:rPr lang="en-US" altLang="en-US" sz="3200" b="1" dirty="0">
                <a:latin typeface="Lucida Bright" panose="02040602050505020304" pitchFamily="18" charset="0"/>
              </a:rPr>
              <a:t>Busy Time</a:t>
            </a:r>
          </a:p>
          <a:p>
            <a:pPr eaLnBrk="1" hangingPunct="1">
              <a:lnSpc>
                <a:spcPct val="90000"/>
              </a:lnSpc>
            </a:pPr>
            <a:r>
              <a:rPr lang="en-US" altLang="en-US" sz="3200" b="1" dirty="0" err="1">
                <a:latin typeface="Lucida Bright" panose="02040602050505020304" pitchFamily="18" charset="0"/>
              </a:rPr>
              <a:t>Maths</a:t>
            </a:r>
            <a:endParaRPr lang="en-US" altLang="en-US" sz="3200" b="1" dirty="0">
              <a:latin typeface="Lucida Bright" panose="02040602050505020304" pitchFamily="18" charset="0"/>
            </a:endParaRPr>
          </a:p>
          <a:p>
            <a:pPr eaLnBrk="1" hangingPunct="1">
              <a:lnSpc>
                <a:spcPct val="90000"/>
              </a:lnSpc>
            </a:pPr>
            <a:r>
              <a:rPr lang="en-US" altLang="en-US" sz="3200" b="1" dirty="0">
                <a:latin typeface="Lucida Bright" panose="02040602050505020304" pitchFamily="18" charset="0"/>
              </a:rPr>
              <a:t>Singing</a:t>
            </a:r>
          </a:p>
          <a:p>
            <a:pPr eaLnBrk="1" hangingPunct="1">
              <a:lnSpc>
                <a:spcPct val="90000"/>
              </a:lnSpc>
            </a:pPr>
            <a:r>
              <a:rPr lang="en-US" altLang="en-US" sz="3200" b="1" dirty="0">
                <a:latin typeface="Lucida Bright" panose="02040602050505020304" pitchFamily="18" charset="0"/>
              </a:rPr>
              <a:t>Story</a:t>
            </a:r>
          </a:p>
          <a:p>
            <a:pPr eaLnBrk="1" hangingPunct="1">
              <a:lnSpc>
                <a:spcPct val="90000"/>
              </a:lnSpc>
            </a:pPr>
            <a:r>
              <a:rPr lang="en-US" altLang="en-US" sz="3200" b="1" dirty="0">
                <a:latin typeface="Lucida Bright" panose="02040602050505020304" pitchFamily="18" charset="0"/>
              </a:rPr>
              <a:t>Home time</a:t>
            </a:r>
            <a:endParaRPr lang="en-US" altLang="en-US" sz="3200" dirty="0">
              <a:latin typeface="Lucida Bright" panose="02040602050505020304" pitchFamily="18" charset="0"/>
            </a:endParaRPr>
          </a:p>
        </p:txBody>
      </p:sp>
      <p:sp>
        <p:nvSpPr>
          <p:cNvPr id="5" name="TextBox 4">
            <a:extLst>
              <a:ext uri="{FF2B5EF4-FFF2-40B4-BE49-F238E27FC236}">
                <a16:creationId xmlns:a16="http://schemas.microsoft.com/office/drawing/2014/main" id="{A0E19D4F-E151-4272-9EF0-17E86E47BA05}"/>
              </a:ext>
            </a:extLst>
          </p:cNvPr>
          <p:cNvSpPr txBox="1"/>
          <p:nvPr/>
        </p:nvSpPr>
        <p:spPr>
          <a:xfrm>
            <a:off x="1228725" y="439003"/>
            <a:ext cx="6115050"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A Typical Sessions</a:t>
            </a:r>
            <a:endParaRPr lang="en-GB" sz="4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Content Placeholder 2">
            <a:extLst>
              <a:ext uri="{FF2B5EF4-FFF2-40B4-BE49-F238E27FC236}">
                <a16:creationId xmlns:a16="http://schemas.microsoft.com/office/drawing/2014/main" id="{CBFD0DAB-68AC-4BB7-9256-2DB4CA2E70F4}"/>
              </a:ext>
            </a:extLst>
          </p:cNvPr>
          <p:cNvSpPr>
            <a:spLocks noGrp="1"/>
          </p:cNvSpPr>
          <p:nvPr>
            <p:ph idx="1"/>
          </p:nvPr>
        </p:nvSpPr>
        <p:spPr>
          <a:xfrm>
            <a:off x="837633" y="2567923"/>
            <a:ext cx="8340497" cy="3508375"/>
          </a:xfrm>
        </p:spPr>
        <p:txBody>
          <a:bodyPr>
            <a:normAutofit fontScale="92500" lnSpcReduction="20000"/>
          </a:bodyPr>
          <a:lstStyle/>
          <a:p>
            <a:pPr>
              <a:defRPr/>
            </a:pPr>
            <a:endParaRPr lang="en-GB" altLang="en-US" sz="2800" dirty="0">
              <a:latin typeface="Lucida Bright" panose="02040602050505020304" pitchFamily="18" charset="0"/>
            </a:endParaRPr>
          </a:p>
          <a:p>
            <a:pPr marL="69850" indent="0">
              <a:buNone/>
              <a:defRPr/>
            </a:pPr>
            <a:r>
              <a:rPr lang="en-GB" altLang="en-US" sz="2800" dirty="0">
                <a:latin typeface="Lucida Bright" panose="02040602050505020304" pitchFamily="18" charset="0"/>
              </a:rPr>
              <a:t>Every Friday we will ‘bake’ in groups.</a:t>
            </a:r>
          </a:p>
          <a:p>
            <a:pPr marL="69850" indent="0">
              <a:buNone/>
              <a:defRPr/>
            </a:pPr>
            <a:endParaRPr lang="en-GB" altLang="en-US" sz="2800" dirty="0">
              <a:latin typeface="Lucida Bright" panose="02040602050505020304" pitchFamily="18" charset="0"/>
            </a:endParaRPr>
          </a:p>
          <a:p>
            <a:pPr marL="69850" indent="0">
              <a:buNone/>
              <a:defRPr/>
            </a:pPr>
            <a:r>
              <a:rPr lang="en-GB" altLang="en-US" sz="2800" dirty="0">
                <a:latin typeface="Lucida Bright" panose="02040602050505020304" pitchFamily="18" charset="0"/>
              </a:rPr>
              <a:t>Some examples – Fruit cones, apple and sultana muffins, apple and cheese boats.</a:t>
            </a:r>
          </a:p>
          <a:p>
            <a:pPr>
              <a:defRPr/>
            </a:pPr>
            <a:endParaRPr lang="en-GB" altLang="en-US" sz="2800" b="1" dirty="0">
              <a:latin typeface="Lucida Bright" panose="02040602050505020304" pitchFamily="18" charset="0"/>
            </a:endParaRPr>
          </a:p>
          <a:p>
            <a:pPr marL="69850" indent="0">
              <a:buNone/>
              <a:defRPr/>
            </a:pPr>
            <a:r>
              <a:rPr lang="en-GB" altLang="en-US" sz="2800" b="1" dirty="0">
                <a:latin typeface="Lucida Bright" panose="02040602050505020304" pitchFamily="18" charset="0"/>
              </a:rPr>
              <a:t>Very important that we know any dietary requirements.</a:t>
            </a:r>
          </a:p>
        </p:txBody>
      </p:sp>
      <p:pic>
        <p:nvPicPr>
          <p:cNvPr id="29700" name="Picture 1">
            <a:extLst>
              <a:ext uri="{FF2B5EF4-FFF2-40B4-BE49-F238E27FC236}">
                <a16:creationId xmlns:a16="http://schemas.microsoft.com/office/drawing/2014/main" id="{34CE6306-1EB6-4C32-91AE-3691A8401E5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1142" y="444074"/>
            <a:ext cx="2125663" cy="16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E237D9B-6387-44DA-A9AF-03C27A519B06}"/>
              </a:ext>
            </a:extLst>
          </p:cNvPr>
          <p:cNvSpPr txBox="1"/>
          <p:nvPr/>
        </p:nvSpPr>
        <p:spPr>
          <a:xfrm>
            <a:off x="3063080" y="535609"/>
            <a:ext cx="6115050" cy="1015663"/>
          </a:xfrm>
          <a:prstGeom prst="rect">
            <a:avLst/>
          </a:prstGeom>
          <a:noFill/>
        </p:spPr>
        <p:txBody>
          <a:bodyPr wrap="square">
            <a:spAutoFit/>
          </a:bodyPr>
          <a:lstStyle/>
          <a:p>
            <a:pPr algn="ctr"/>
            <a:r>
              <a:rPr lang="en-GB" sz="6000" b="1" dirty="0">
                <a:solidFill>
                  <a:schemeClr val="accent1">
                    <a:lumMod val="75000"/>
                  </a:schemeClr>
                </a:solidFill>
                <a:latin typeface="Lucida Bright" panose="02040602050505020304" pitchFamily="18" charset="0"/>
              </a:rPr>
              <a:t>Big Bake</a:t>
            </a:r>
            <a:endParaRPr lang="en-GB" sz="6000" dirty="0"/>
          </a:p>
        </p:txBody>
      </p:sp>
      <p:pic>
        <p:nvPicPr>
          <p:cNvPr id="6" name="Picture 5" descr="Cute pink cartoon cupcake - Download Free Vectors, Clipart Graphics &amp;  Vector Art">
            <a:hlinkClick r:id="rId3" tgtFrame="&quot;_blank&quot;"/>
            <a:extLst>
              <a:ext uri="{FF2B5EF4-FFF2-40B4-BE49-F238E27FC236}">
                <a16:creationId xmlns:a16="http://schemas.microsoft.com/office/drawing/2014/main" id="{0F84E252-098F-437A-A6CE-808FD5FE53FE}"/>
              </a:ext>
            </a:extLst>
          </p:cNvPr>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284451" y="345167"/>
            <a:ext cx="2363834" cy="300125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8A92100-654A-4F6A-9612-931FAAB6E18A}"/>
              </a:ext>
            </a:extLst>
          </p:cNvPr>
          <p:cNvSpPr txBox="1"/>
          <p:nvPr/>
        </p:nvSpPr>
        <p:spPr>
          <a:xfrm>
            <a:off x="1530804" y="446314"/>
            <a:ext cx="6115050"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Lunchtime</a:t>
            </a:r>
            <a:endParaRPr lang="en-GB" sz="4800" dirty="0"/>
          </a:p>
        </p:txBody>
      </p:sp>
      <p:sp>
        <p:nvSpPr>
          <p:cNvPr id="7" name="TextBox 6">
            <a:extLst>
              <a:ext uri="{FF2B5EF4-FFF2-40B4-BE49-F238E27FC236}">
                <a16:creationId xmlns:a16="http://schemas.microsoft.com/office/drawing/2014/main" id="{E4822C88-6A0C-427C-AF27-B32BA54BCCFD}"/>
              </a:ext>
            </a:extLst>
          </p:cNvPr>
          <p:cNvSpPr txBox="1"/>
          <p:nvPr/>
        </p:nvSpPr>
        <p:spPr>
          <a:xfrm>
            <a:off x="228600" y="1730246"/>
            <a:ext cx="9620250" cy="4031873"/>
          </a:xfrm>
          <a:prstGeom prst="rect">
            <a:avLst/>
          </a:prstGeom>
          <a:noFill/>
        </p:spPr>
        <p:txBody>
          <a:bodyPr wrap="square">
            <a:spAutoFit/>
          </a:bodyPr>
          <a:lstStyle/>
          <a:p>
            <a:pPr eaLnBrk="1" hangingPunct="1">
              <a:buFontTx/>
              <a:buChar char="-"/>
              <a:defRPr/>
            </a:pPr>
            <a:r>
              <a:rPr lang="en-GB" altLang="en-US" sz="3200" b="1" dirty="0">
                <a:latin typeface="Lucida Bright" panose="02040602050505020304" pitchFamily="18" charset="0"/>
              </a:rPr>
              <a:t>School dinners </a:t>
            </a:r>
            <a:r>
              <a:rPr lang="en-GB" altLang="en-US" sz="3200" dirty="0">
                <a:latin typeface="Lucida Bright" panose="02040602050505020304" pitchFamily="18" charset="0"/>
              </a:rPr>
              <a:t>can be paid through the Gateway app</a:t>
            </a:r>
          </a:p>
          <a:p>
            <a:pPr eaLnBrk="1" hangingPunct="1">
              <a:buFontTx/>
              <a:buChar char="-"/>
              <a:defRPr/>
            </a:pPr>
            <a:r>
              <a:rPr lang="en-GB" altLang="en-US" sz="3200" b="1" dirty="0">
                <a:latin typeface="Lucida Bright" panose="02040602050505020304" pitchFamily="18" charset="0"/>
              </a:rPr>
              <a:t>Packed lunches </a:t>
            </a:r>
            <a:r>
              <a:rPr lang="en-GB" altLang="en-US" sz="3200" dirty="0">
                <a:latin typeface="Lucida Bright" panose="02040602050505020304" pitchFamily="18" charset="0"/>
              </a:rPr>
              <a:t>can be brought into school</a:t>
            </a:r>
          </a:p>
          <a:p>
            <a:pPr marL="69850" eaLnBrk="1" hangingPunct="1">
              <a:defRPr/>
            </a:pPr>
            <a:r>
              <a:rPr lang="en-GB" altLang="en-US" sz="3200" dirty="0">
                <a:latin typeface="Lucida Bright" panose="02040602050505020304" pitchFamily="18" charset="0"/>
              </a:rPr>
              <a:t>-Dedicated midday supervisors and support will be provided.</a:t>
            </a:r>
          </a:p>
          <a:p>
            <a:pPr marL="527050" indent="-457200" eaLnBrk="1" hangingPunct="1">
              <a:buFontTx/>
              <a:buChar char="-"/>
              <a:defRPr/>
            </a:pPr>
            <a:endParaRPr lang="en-GB" altLang="en-US" sz="3200" dirty="0">
              <a:latin typeface="Lucida Bright" panose="02040602050505020304" pitchFamily="18" charset="0"/>
            </a:endParaRPr>
          </a:p>
          <a:p>
            <a:pPr marL="69850" eaLnBrk="1" hangingPunct="1">
              <a:defRPr/>
            </a:pPr>
            <a:r>
              <a:rPr lang="en-GB" altLang="en-US" sz="3200" dirty="0">
                <a:solidFill>
                  <a:srgbClr val="FF0000"/>
                </a:solidFill>
                <a:latin typeface="Lucida Bright" panose="02040602050505020304" pitchFamily="18" charset="0"/>
              </a:rPr>
              <a:t>Nut-free and pure egg-free</a:t>
            </a:r>
          </a:p>
          <a:p>
            <a:pPr marL="69850" eaLnBrk="1" hangingPunct="1">
              <a:defRPr/>
            </a:pPr>
            <a:r>
              <a:rPr lang="en-GB" altLang="en-US" sz="3200" dirty="0">
                <a:solidFill>
                  <a:srgbClr val="FF0000"/>
                </a:solidFill>
                <a:latin typeface="Lucida Bright" panose="02040602050505020304" pitchFamily="18" charset="0"/>
              </a:rPr>
              <a:t>*letter to follow </a:t>
            </a:r>
          </a:p>
        </p:txBody>
      </p:sp>
      <p:pic>
        <p:nvPicPr>
          <p:cNvPr id="3" name="Picture 2">
            <a:extLst>
              <a:ext uri="{FF2B5EF4-FFF2-40B4-BE49-F238E27FC236}">
                <a16:creationId xmlns:a16="http://schemas.microsoft.com/office/drawing/2014/main" id="{EB5A1911-EFA5-4A96-BA7F-A0E6112BAAE7}"/>
              </a:ext>
            </a:extLst>
          </p:cNvPr>
          <p:cNvPicPr>
            <a:picLocks noChangeAspect="1"/>
          </p:cNvPicPr>
          <p:nvPr/>
        </p:nvPicPr>
        <p:blipFill>
          <a:blip r:embed="rId2"/>
          <a:stretch>
            <a:fillRect/>
          </a:stretch>
        </p:blipFill>
        <p:spPr>
          <a:xfrm>
            <a:off x="7200900" y="3742372"/>
            <a:ext cx="4886325" cy="3009125"/>
          </a:xfrm>
          <a:prstGeom prst="rect">
            <a:avLst/>
          </a:prstGeom>
        </p:spPr>
      </p:pic>
    </p:spTree>
    <p:extLst>
      <p:ext uri="{BB962C8B-B14F-4D97-AF65-F5344CB8AC3E}">
        <p14:creationId xmlns:p14="http://schemas.microsoft.com/office/powerpoint/2010/main" val="2039874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566988" y="620713"/>
            <a:ext cx="7200900" cy="1143000"/>
          </a:xfrm>
        </p:spPr>
        <p:txBody>
          <a:bodyPr>
            <a:normAutofit/>
          </a:bodyPr>
          <a:lstStyle/>
          <a:p>
            <a:pPr eaLnBrk="1" hangingPunct="1"/>
            <a:r>
              <a:rPr lang="en-GB" sz="4600" b="1" dirty="0">
                <a:solidFill>
                  <a:schemeClr val="accent1">
                    <a:lumMod val="75000"/>
                  </a:schemeClr>
                </a:solidFill>
                <a:latin typeface="Lucida Bright" panose="02040602050505020304" pitchFamily="18" charset="0"/>
              </a:rPr>
              <a:t>Children will need:</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514350" y="1989138"/>
            <a:ext cx="9685338" cy="4716462"/>
          </a:xfrm>
        </p:spPr>
        <p:txBody>
          <a:bodyPr>
            <a:normAutofit lnSpcReduction="10000"/>
          </a:bodyPr>
          <a:lstStyle/>
          <a:p>
            <a:pPr marL="0" indent="0">
              <a:buClr>
                <a:srgbClr val="90C226"/>
              </a:buClr>
              <a:buNone/>
              <a:defRPr/>
            </a:pPr>
            <a:r>
              <a:rPr lang="en-GB" sz="2400" dirty="0">
                <a:solidFill>
                  <a:prstClr val="black">
                    <a:lumMod val="75000"/>
                    <a:lumOff val="25000"/>
                  </a:prstClr>
                </a:solidFill>
                <a:latin typeface="Lucida Bright" panose="02040602050505020304" pitchFamily="18" charset="0"/>
              </a:rPr>
              <a:t>- Full school uniform, including fully black shoes. </a:t>
            </a:r>
            <a:br>
              <a:rPr lang="en-GB" sz="2400" dirty="0">
                <a:solidFill>
                  <a:prstClr val="black">
                    <a:lumMod val="75000"/>
                    <a:lumOff val="25000"/>
                  </a:prstClr>
                </a:solidFill>
                <a:latin typeface="Lucida Bright" panose="02040602050505020304" pitchFamily="18" charset="0"/>
              </a:rPr>
            </a:br>
            <a:r>
              <a:rPr lang="en-GB" sz="2400" b="1" u="sng" dirty="0">
                <a:solidFill>
                  <a:prstClr val="black">
                    <a:lumMod val="75000"/>
                    <a:lumOff val="25000"/>
                  </a:prstClr>
                </a:solidFill>
                <a:latin typeface="Lucida Bright" panose="02040602050505020304" pitchFamily="18" charset="0"/>
              </a:rPr>
              <a:t>Please write your child’s name</a:t>
            </a:r>
            <a:r>
              <a:rPr lang="en-GB" sz="2400" b="1" dirty="0">
                <a:solidFill>
                  <a:prstClr val="black">
                    <a:lumMod val="75000"/>
                    <a:lumOff val="25000"/>
                  </a:prstClr>
                </a:solidFill>
                <a:latin typeface="Lucida Bright" panose="02040602050505020304" pitchFamily="18" charset="0"/>
              </a:rPr>
              <a:t> </a:t>
            </a:r>
            <a:r>
              <a:rPr lang="en-GB" sz="2400" dirty="0">
                <a:solidFill>
                  <a:prstClr val="black">
                    <a:lumMod val="75000"/>
                    <a:lumOff val="25000"/>
                  </a:prstClr>
                </a:solidFill>
                <a:latin typeface="Lucida Bright" panose="02040602050505020304" pitchFamily="18" charset="0"/>
              </a:rPr>
              <a:t>in all pieces of uniform, especially jumpers and cardigans.</a:t>
            </a:r>
          </a:p>
          <a:p>
            <a:pPr marL="0" indent="0">
              <a:buClr>
                <a:srgbClr val="90C226"/>
              </a:buClr>
              <a:buNone/>
              <a:defRPr/>
            </a:pPr>
            <a:r>
              <a:rPr lang="en-US" sz="2400" dirty="0">
                <a:solidFill>
                  <a:prstClr val="black">
                    <a:lumMod val="75000"/>
                    <a:lumOff val="25000"/>
                  </a:prstClr>
                </a:solidFill>
                <a:latin typeface="Lucida Bright" panose="02040602050505020304" pitchFamily="18" charset="0"/>
              </a:rPr>
              <a:t>- All uniform with the school logo on can be purchased online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endParaRPr lang="en-GB" sz="2400" dirty="0">
              <a:solidFill>
                <a:prstClr val="black">
                  <a:lumMod val="75000"/>
                  <a:lumOff val="25000"/>
                </a:prstClr>
              </a:solidFill>
              <a:latin typeface="Lucida Bright" panose="02040602050505020304" pitchFamily="18" charset="0"/>
            </a:endParaRPr>
          </a:p>
          <a:p>
            <a:pPr marL="0" indent="0">
              <a:buClr>
                <a:srgbClr val="90C226"/>
              </a:buClr>
              <a:buNone/>
              <a:defRPr/>
            </a:pPr>
            <a:r>
              <a:rPr lang="en-GB" sz="2400" dirty="0">
                <a:solidFill>
                  <a:prstClr val="black">
                    <a:lumMod val="75000"/>
                    <a:lumOff val="25000"/>
                  </a:prstClr>
                </a:solidFill>
                <a:latin typeface="Lucida Bright" panose="02040602050505020304" pitchFamily="18" charset="0"/>
              </a:rPr>
              <a:t>- A </a:t>
            </a:r>
            <a:r>
              <a:rPr lang="en-GB" sz="2400" b="1" dirty="0">
                <a:solidFill>
                  <a:prstClr val="black">
                    <a:lumMod val="75000"/>
                    <a:lumOff val="25000"/>
                  </a:prstClr>
                </a:solidFill>
                <a:latin typeface="Lucida Bright" panose="02040602050505020304" pitchFamily="18" charset="0"/>
              </a:rPr>
              <a:t>book bag </a:t>
            </a:r>
            <a:r>
              <a:rPr lang="en-GB" sz="2400" dirty="0">
                <a:solidFill>
                  <a:prstClr val="black">
                    <a:lumMod val="75000"/>
                    <a:lumOff val="25000"/>
                  </a:prstClr>
                </a:solidFill>
                <a:latin typeface="Lucida Bright" panose="02040602050505020304" pitchFamily="18" charset="0"/>
              </a:rPr>
              <a:t>to transport their books and </a:t>
            </a:r>
            <a:r>
              <a:rPr lang="en-GB" sz="2400" b="1" dirty="0">
                <a:solidFill>
                  <a:prstClr val="black">
                    <a:lumMod val="75000"/>
                    <a:lumOff val="25000"/>
                  </a:prstClr>
                </a:solidFill>
                <a:latin typeface="Lucida Bright" panose="02040602050505020304" pitchFamily="18" charset="0"/>
              </a:rPr>
              <a:t>Reading Diary to school everyday.</a:t>
            </a:r>
          </a:p>
          <a:p>
            <a:pPr marL="0" indent="0">
              <a:buClr>
                <a:srgbClr val="90C226"/>
              </a:buClr>
              <a:buNone/>
              <a:defRPr/>
            </a:pPr>
            <a:r>
              <a:rPr lang="en-US" altLang="en-US" sz="2400" dirty="0">
                <a:latin typeface="Lucida Bright" panose="02040602050505020304" pitchFamily="18" charset="0"/>
              </a:rPr>
              <a:t>- Change of clothes</a:t>
            </a:r>
          </a:p>
          <a:p>
            <a:pPr marL="0" indent="0">
              <a:buClr>
                <a:srgbClr val="90C226"/>
              </a:buClr>
              <a:buNone/>
              <a:defRPr/>
            </a:pPr>
            <a:r>
              <a:rPr lang="en-US" altLang="en-US" sz="2400" dirty="0">
                <a:latin typeface="Lucida Bright" panose="02040602050505020304" pitchFamily="18" charset="0"/>
              </a:rPr>
              <a:t>- Wellies </a:t>
            </a:r>
          </a:p>
          <a:p>
            <a:pPr marL="0" indent="0">
              <a:buClr>
                <a:srgbClr val="90C226"/>
              </a:buClr>
              <a:buNone/>
              <a:defRPr/>
            </a:pPr>
            <a:r>
              <a:rPr lang="en-US" altLang="en-US" sz="2400" dirty="0">
                <a:latin typeface="Lucida Bright" panose="02040602050505020304" pitchFamily="18" charset="0"/>
              </a:rPr>
              <a:t>- Nappes/wipes if necessary</a:t>
            </a:r>
            <a:endParaRPr lang="en-US" altLang="en-US" dirty="0">
              <a:latin typeface="Lucida Bright" panose="020406020505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566988" y="620713"/>
            <a:ext cx="7200900" cy="1143000"/>
          </a:xfrm>
        </p:spPr>
        <p:txBody>
          <a:bodyPr>
            <a:normAutofit/>
          </a:bodyPr>
          <a:lstStyle/>
          <a:p>
            <a:pPr eaLnBrk="1" hangingPunct="1"/>
            <a:r>
              <a:rPr lang="en-GB" sz="4600" b="1" dirty="0">
                <a:solidFill>
                  <a:schemeClr val="accent1">
                    <a:lumMod val="75000"/>
                  </a:schemeClr>
                </a:solidFill>
                <a:latin typeface="Lucida Bright" panose="02040602050505020304" pitchFamily="18" charset="0"/>
              </a:rPr>
              <a:t>Reading Diary</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514350" y="1989138"/>
            <a:ext cx="8886825" cy="4716462"/>
          </a:xfrm>
        </p:spPr>
        <p:txBody>
          <a:bodyPr>
            <a:normAutofit/>
          </a:bodyPr>
          <a:lstStyle/>
          <a:p>
            <a:pPr marL="0" indent="0">
              <a:buClr>
                <a:srgbClr val="90C226"/>
              </a:buClr>
              <a:buNone/>
              <a:defRPr/>
            </a:pPr>
            <a:r>
              <a:rPr lang="en-GB" sz="2400" dirty="0">
                <a:solidFill>
                  <a:prstClr val="black">
                    <a:lumMod val="75000"/>
                    <a:lumOff val="25000"/>
                  </a:prstClr>
                </a:solidFill>
                <a:latin typeface="Lucida Bright" panose="02040602050505020304" pitchFamily="18" charset="0"/>
              </a:rPr>
              <a:t>This is to mark down when you and your child read together.</a:t>
            </a:r>
          </a:p>
          <a:p>
            <a:pPr marL="0" indent="0">
              <a:buClr>
                <a:srgbClr val="90C226"/>
              </a:buClr>
              <a:buNone/>
              <a:defRPr/>
            </a:pPr>
            <a:endParaRPr lang="en-US" altLang="en-US" dirty="0">
              <a:latin typeface="Lucida Bright" panose="02040602050505020304" pitchFamily="18" charset="0"/>
            </a:endParaRPr>
          </a:p>
        </p:txBody>
      </p:sp>
      <p:pic>
        <p:nvPicPr>
          <p:cNvPr id="3" name="Picture 2">
            <a:extLst>
              <a:ext uri="{FF2B5EF4-FFF2-40B4-BE49-F238E27FC236}">
                <a16:creationId xmlns:a16="http://schemas.microsoft.com/office/drawing/2014/main" id="{0656C08C-E62C-4F5C-B9AF-81BA24FD8BBC}"/>
              </a:ext>
            </a:extLst>
          </p:cNvPr>
          <p:cNvPicPr>
            <a:picLocks noChangeAspect="1"/>
          </p:cNvPicPr>
          <p:nvPr/>
        </p:nvPicPr>
        <p:blipFill>
          <a:blip r:embed="rId2"/>
          <a:stretch>
            <a:fillRect/>
          </a:stretch>
        </p:blipFill>
        <p:spPr>
          <a:xfrm>
            <a:off x="6589288" y="2964021"/>
            <a:ext cx="2461473" cy="3673158"/>
          </a:xfrm>
          <a:prstGeom prst="rect">
            <a:avLst/>
          </a:prstGeom>
        </p:spPr>
      </p:pic>
      <p:pic>
        <p:nvPicPr>
          <p:cNvPr id="6" name="Picture 5">
            <a:extLst>
              <a:ext uri="{FF2B5EF4-FFF2-40B4-BE49-F238E27FC236}">
                <a16:creationId xmlns:a16="http://schemas.microsoft.com/office/drawing/2014/main" id="{BB37FF75-A629-47A4-B048-19A6CE21784D}"/>
              </a:ext>
            </a:extLst>
          </p:cNvPr>
          <p:cNvPicPr>
            <a:picLocks noChangeAspect="1"/>
          </p:cNvPicPr>
          <p:nvPr/>
        </p:nvPicPr>
        <p:blipFill rotWithShape="1">
          <a:blip r:embed="rId2"/>
          <a:srcRect l="41100" b="84748"/>
          <a:stretch/>
        </p:blipFill>
        <p:spPr>
          <a:xfrm>
            <a:off x="1466090" y="3897471"/>
            <a:ext cx="4136623" cy="1598454"/>
          </a:xfrm>
          <a:prstGeom prst="rect">
            <a:avLst/>
          </a:prstGeom>
        </p:spPr>
      </p:pic>
    </p:spTree>
    <p:extLst>
      <p:ext uri="{BB962C8B-B14F-4D97-AF65-F5344CB8AC3E}">
        <p14:creationId xmlns:p14="http://schemas.microsoft.com/office/powerpoint/2010/main" val="4111347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566988" y="620713"/>
            <a:ext cx="7200900" cy="1143000"/>
          </a:xfrm>
        </p:spPr>
        <p:txBody>
          <a:bodyPr>
            <a:normAutofit/>
          </a:bodyPr>
          <a:lstStyle/>
          <a:p>
            <a:pPr eaLnBrk="1" hangingPunct="1"/>
            <a:r>
              <a:rPr lang="en-GB" sz="4600" b="1" dirty="0">
                <a:solidFill>
                  <a:schemeClr val="accent1">
                    <a:lumMod val="75000"/>
                  </a:schemeClr>
                </a:solidFill>
                <a:latin typeface="Lucida Bright" panose="02040602050505020304" pitchFamily="18" charset="0"/>
              </a:rPr>
              <a:t>School will provide:</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469527" y="1763713"/>
            <a:ext cx="9685338" cy="4716462"/>
          </a:xfrm>
        </p:spPr>
        <p:txBody>
          <a:bodyPr>
            <a:normAutofit/>
          </a:bodyPr>
          <a:lstStyle/>
          <a:p>
            <a:pPr marL="0" indent="0">
              <a:buClr>
                <a:srgbClr val="90C226"/>
              </a:buClr>
              <a:buNone/>
              <a:defRPr/>
            </a:pPr>
            <a:r>
              <a:rPr lang="en-US" sz="3600" dirty="0">
                <a:solidFill>
                  <a:prstClr val="black">
                    <a:lumMod val="75000"/>
                    <a:lumOff val="25000"/>
                  </a:prstClr>
                </a:solidFill>
                <a:latin typeface="Lucida Bright" panose="02040602050505020304" pitchFamily="18" charset="0"/>
              </a:rPr>
              <a:t>- Pencils, pens, felt tips, </a:t>
            </a:r>
            <a:r>
              <a:rPr lang="en-US" sz="3600" dirty="0" err="1">
                <a:solidFill>
                  <a:prstClr val="black">
                    <a:lumMod val="75000"/>
                    <a:lumOff val="25000"/>
                  </a:prstClr>
                </a:solidFill>
                <a:latin typeface="Lucida Bright" panose="02040602050505020304" pitchFamily="18" charset="0"/>
              </a:rPr>
              <a:t>etc</a:t>
            </a:r>
            <a:r>
              <a:rPr lang="en-US" sz="3600" dirty="0">
                <a:solidFill>
                  <a:prstClr val="black">
                    <a:lumMod val="75000"/>
                    <a:lumOff val="25000"/>
                  </a:prstClr>
                </a:solidFill>
                <a:latin typeface="Lucida Bright" panose="02040602050505020304" pitchFamily="18" charset="0"/>
              </a:rPr>
              <a:t> </a:t>
            </a:r>
          </a:p>
          <a:p>
            <a:pPr>
              <a:buClr>
                <a:srgbClr val="90C226"/>
              </a:buClr>
              <a:defRPr/>
            </a:pPr>
            <a:endParaRPr lang="en-US" sz="3600" dirty="0">
              <a:solidFill>
                <a:prstClr val="black">
                  <a:lumMod val="75000"/>
                  <a:lumOff val="25000"/>
                </a:prstClr>
              </a:solidFill>
              <a:latin typeface="Lucida Bright" panose="02040602050505020304" pitchFamily="18" charset="0"/>
            </a:endParaRPr>
          </a:p>
          <a:p>
            <a:pPr marL="0" indent="0">
              <a:buClr>
                <a:srgbClr val="90C226"/>
              </a:buClr>
              <a:buNone/>
              <a:defRPr/>
            </a:pPr>
            <a:r>
              <a:rPr lang="en-US" sz="3600" dirty="0">
                <a:solidFill>
                  <a:prstClr val="black">
                    <a:lumMod val="75000"/>
                    <a:lumOff val="25000"/>
                  </a:prstClr>
                </a:solidFill>
                <a:latin typeface="Lucida Bright" panose="02040602050505020304" pitchFamily="18" charset="0"/>
              </a:rPr>
              <a:t>- Fruit snack</a:t>
            </a:r>
          </a:p>
          <a:p>
            <a:pPr marL="0" indent="0">
              <a:buClr>
                <a:srgbClr val="90C226"/>
              </a:buClr>
              <a:buNone/>
              <a:defRPr/>
            </a:pPr>
            <a:endParaRPr lang="en-US" sz="3600" dirty="0">
              <a:solidFill>
                <a:prstClr val="black">
                  <a:lumMod val="75000"/>
                  <a:lumOff val="25000"/>
                </a:prstClr>
              </a:solidFill>
              <a:latin typeface="Lucida Bright" panose="02040602050505020304" pitchFamily="18" charset="0"/>
            </a:endParaRPr>
          </a:p>
          <a:p>
            <a:pPr marL="0" indent="0">
              <a:buClr>
                <a:srgbClr val="90C226"/>
              </a:buClr>
              <a:buNone/>
              <a:defRPr/>
            </a:pPr>
            <a:r>
              <a:rPr lang="en-US" sz="3600" dirty="0">
                <a:solidFill>
                  <a:prstClr val="black">
                    <a:lumMod val="75000"/>
                    <a:lumOff val="25000"/>
                  </a:prstClr>
                </a:solidFill>
                <a:latin typeface="Lucida Bright" panose="02040602050505020304" pitchFamily="18" charset="0"/>
              </a:rPr>
              <a:t>- Milk until your child’s 5</a:t>
            </a:r>
            <a:r>
              <a:rPr lang="en-US" sz="3600" baseline="30000" dirty="0">
                <a:solidFill>
                  <a:prstClr val="black">
                    <a:lumMod val="75000"/>
                    <a:lumOff val="25000"/>
                  </a:prstClr>
                </a:solidFill>
                <a:latin typeface="Lucida Bright" panose="02040602050505020304" pitchFamily="18" charset="0"/>
              </a:rPr>
              <a:t>th</a:t>
            </a:r>
            <a:r>
              <a:rPr lang="en-US" sz="3600" dirty="0">
                <a:solidFill>
                  <a:prstClr val="black">
                    <a:lumMod val="75000"/>
                    <a:lumOff val="25000"/>
                  </a:prstClr>
                </a:solidFill>
                <a:latin typeface="Lucida Bright" panose="02040602050505020304" pitchFamily="18" charset="0"/>
              </a:rPr>
              <a:t> birthday</a:t>
            </a:r>
          </a:p>
          <a:p>
            <a:pPr>
              <a:buClr>
                <a:srgbClr val="90C226"/>
              </a:buClr>
              <a:defRPr/>
            </a:pPr>
            <a:endParaRPr lang="en-US" sz="3600" dirty="0">
              <a:solidFill>
                <a:prstClr val="black">
                  <a:lumMod val="75000"/>
                  <a:lumOff val="25000"/>
                </a:prstClr>
              </a:solidFill>
              <a:latin typeface="Lucida Bright" panose="02040602050505020304" pitchFamily="18" charset="0"/>
            </a:endParaRPr>
          </a:p>
          <a:p>
            <a:pPr marL="0" indent="0">
              <a:buClr>
                <a:srgbClr val="90C226"/>
              </a:buClr>
              <a:buNone/>
              <a:defRPr/>
            </a:pPr>
            <a:r>
              <a:rPr lang="en-US" sz="3600" dirty="0">
                <a:solidFill>
                  <a:prstClr val="black">
                    <a:lumMod val="75000"/>
                    <a:lumOff val="25000"/>
                  </a:prstClr>
                </a:solidFill>
                <a:latin typeface="Lucida Bright" panose="02040602050505020304" pitchFamily="18" charset="0"/>
              </a:rPr>
              <a:t>- Reusable water bottle.</a:t>
            </a:r>
            <a:endParaRPr lang="en-US" altLang="en-US" sz="2800" dirty="0">
              <a:latin typeface="Lucida Bright" panose="02040602050505020304" pitchFamily="18" charset="0"/>
            </a:endParaRPr>
          </a:p>
        </p:txBody>
      </p:sp>
    </p:spTree>
    <p:extLst>
      <p:ext uri="{BB962C8B-B14F-4D97-AF65-F5344CB8AC3E}">
        <p14:creationId xmlns:p14="http://schemas.microsoft.com/office/powerpoint/2010/main" val="1594057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72FB6C-0BEF-449D-82A8-D9132F80ABC0}"/>
              </a:ext>
            </a:extLst>
          </p:cNvPr>
          <p:cNvSpPr txBox="1"/>
          <p:nvPr/>
        </p:nvSpPr>
        <p:spPr>
          <a:xfrm>
            <a:off x="266700" y="1730365"/>
            <a:ext cx="8905875" cy="5262979"/>
          </a:xfrm>
          <a:prstGeom prst="rect">
            <a:avLst/>
          </a:prstGeom>
          <a:noFill/>
        </p:spPr>
        <p:txBody>
          <a:bodyPr wrap="square">
            <a:spAutoFit/>
          </a:bodyPr>
          <a:lstStyle/>
          <a:p>
            <a:pPr>
              <a:defRPr/>
            </a:pPr>
            <a:endParaRPr lang="en-GB" altLang="en-US" sz="2800" dirty="0">
              <a:latin typeface="Lucida Bright" panose="02040602050505020304" pitchFamily="18" charset="0"/>
            </a:endParaRPr>
          </a:p>
          <a:p>
            <a:pPr>
              <a:buFontTx/>
              <a:buChar char="-"/>
              <a:defRPr/>
            </a:pPr>
            <a:r>
              <a:rPr lang="en-GB" altLang="en-US" sz="2800" dirty="0">
                <a:latin typeface="Lucida Bright" panose="02040602050505020304" pitchFamily="18" charset="0"/>
              </a:rPr>
              <a:t>We use an online paperless ‘bump note’ system, you will receive an </a:t>
            </a:r>
            <a:r>
              <a:rPr lang="en-GB" altLang="en-US" sz="2800" b="1" dirty="0">
                <a:latin typeface="Lucida Bright" panose="02040602050505020304" pitchFamily="18" charset="0"/>
              </a:rPr>
              <a:t>email</a:t>
            </a:r>
            <a:r>
              <a:rPr lang="en-GB" altLang="en-US" sz="2800" dirty="0">
                <a:latin typeface="Lucida Bright" panose="02040602050505020304" pitchFamily="18" charset="0"/>
              </a:rPr>
              <a:t> with details of any first aid your child has had.</a:t>
            </a:r>
          </a:p>
          <a:p>
            <a:pPr>
              <a:buFontTx/>
              <a:buChar char="-"/>
              <a:defRPr/>
            </a:pPr>
            <a:endParaRPr lang="en-GB" altLang="en-US" sz="2800" dirty="0">
              <a:latin typeface="Lucida Bright" panose="02040602050505020304" pitchFamily="18" charset="0"/>
            </a:endParaRPr>
          </a:p>
          <a:p>
            <a:pPr marL="69850" indent="0">
              <a:buFont typeface="Wingdings 2" panose="05020102010507070707" pitchFamily="18" charset="2"/>
              <a:buNone/>
              <a:defRPr/>
            </a:pPr>
            <a:r>
              <a:rPr lang="en-GB" altLang="en-US" sz="2800" dirty="0">
                <a:latin typeface="Lucida Bright" panose="02040602050505020304" pitchFamily="18" charset="0"/>
              </a:rPr>
              <a:t>- We encourage children to be resilient, so very minor bumps etc may not be recorded.</a:t>
            </a:r>
          </a:p>
          <a:p>
            <a:pPr marL="69850" indent="0">
              <a:buFont typeface="Wingdings 2" panose="05020102010507070707" pitchFamily="18" charset="2"/>
              <a:buNone/>
              <a:defRPr/>
            </a:pPr>
            <a:endParaRPr lang="en-GB" altLang="en-US" sz="2800" dirty="0">
              <a:latin typeface="Lucida Bright" panose="02040602050505020304" pitchFamily="18" charset="0"/>
            </a:endParaRPr>
          </a:p>
          <a:p>
            <a:pPr marL="69850" indent="0">
              <a:buFont typeface="Wingdings 2" panose="05020102010507070707" pitchFamily="18" charset="2"/>
              <a:buNone/>
              <a:defRPr/>
            </a:pPr>
            <a:r>
              <a:rPr lang="en-GB" altLang="en-US" sz="2800" dirty="0">
                <a:latin typeface="Lucida Bright" panose="02040602050505020304" pitchFamily="18" charset="0"/>
              </a:rPr>
              <a:t>- If your child needs further treatment we will call you immediately. </a:t>
            </a:r>
          </a:p>
          <a:p>
            <a:pPr>
              <a:buFontTx/>
              <a:buChar char="-"/>
              <a:defRPr/>
            </a:pPr>
            <a:endParaRPr lang="en-GB" altLang="en-US" sz="2800" dirty="0">
              <a:latin typeface="Lucida Bright" panose="02040602050505020304" pitchFamily="18" charset="0"/>
            </a:endParaRPr>
          </a:p>
          <a:p>
            <a:pPr marL="69850" indent="0">
              <a:buFont typeface="Wingdings 2" panose="05020102010507070707" pitchFamily="18" charset="2"/>
              <a:buNone/>
              <a:defRPr/>
            </a:pPr>
            <a:endParaRPr lang="en-GB" altLang="en-US" sz="2800" dirty="0">
              <a:latin typeface="Lucida Bright" panose="02040602050505020304" pitchFamily="18" charset="0"/>
            </a:endParaRPr>
          </a:p>
        </p:txBody>
      </p:sp>
      <p:pic>
        <p:nvPicPr>
          <p:cNvPr id="6" name="Picture 1">
            <a:extLst>
              <a:ext uri="{FF2B5EF4-FFF2-40B4-BE49-F238E27FC236}">
                <a16:creationId xmlns:a16="http://schemas.microsoft.com/office/drawing/2014/main" id="{F66A7ACE-CD1B-40E4-B6A6-CB97CA99184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6354" b="18219"/>
          <a:stretch>
            <a:fillRect/>
          </a:stretch>
        </p:blipFill>
        <p:spPr bwMode="auto">
          <a:xfrm>
            <a:off x="8386763" y="2892425"/>
            <a:ext cx="23114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6A1F8D04-0B25-4C9E-A327-F2BD95A480BB}"/>
              </a:ext>
            </a:extLst>
          </p:cNvPr>
          <p:cNvSpPr txBox="1"/>
          <p:nvPr/>
        </p:nvSpPr>
        <p:spPr>
          <a:xfrm>
            <a:off x="2271713" y="749226"/>
            <a:ext cx="6115050" cy="800219"/>
          </a:xfrm>
          <a:prstGeom prst="rect">
            <a:avLst/>
          </a:prstGeom>
          <a:noFill/>
        </p:spPr>
        <p:txBody>
          <a:bodyPr wrap="square">
            <a:spAutoFit/>
          </a:bodyPr>
          <a:lstStyle/>
          <a:p>
            <a:r>
              <a:rPr lang="en-GB" sz="4600" b="1" dirty="0">
                <a:solidFill>
                  <a:schemeClr val="accent1">
                    <a:lumMod val="75000"/>
                  </a:schemeClr>
                </a:solidFill>
                <a:latin typeface="Lucida Bright" panose="02040602050505020304" pitchFamily="18" charset="0"/>
              </a:rPr>
              <a:t>Medical Tracker</a:t>
            </a:r>
            <a:endParaRPr lang="en-GB" sz="4600" dirty="0"/>
          </a:p>
        </p:txBody>
      </p:sp>
    </p:spTree>
    <p:extLst>
      <p:ext uri="{BB962C8B-B14F-4D97-AF65-F5344CB8AC3E}">
        <p14:creationId xmlns:p14="http://schemas.microsoft.com/office/powerpoint/2010/main" val="33144621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01F3-923C-4916-AE0B-7C89E2A9E2A9}"/>
              </a:ext>
            </a:extLst>
          </p:cNvPr>
          <p:cNvSpPr>
            <a:spLocks noGrp="1"/>
          </p:cNvSpPr>
          <p:nvPr>
            <p:ph type="title"/>
          </p:nvPr>
        </p:nvSpPr>
        <p:spPr/>
        <p:txBody>
          <a:bodyPr>
            <a:normAutofit fontScale="90000"/>
          </a:bodyPr>
          <a:lstStyle/>
          <a:p>
            <a:r>
              <a:rPr lang="en-US" sz="4400" b="1" dirty="0">
                <a:solidFill>
                  <a:srgbClr val="00B0F0"/>
                </a:solidFill>
                <a:latin typeface="Lucida Bright" panose="02040602050505020304" pitchFamily="18" charset="0"/>
              </a:rPr>
              <a:t>Breakfast and After School Club </a:t>
            </a:r>
            <a:br>
              <a:rPr lang="en-US" dirty="0">
                <a:latin typeface="Lucida Bright" panose="02040602050505020304" pitchFamily="18" charset="0"/>
              </a:rPr>
            </a:br>
            <a:br>
              <a:rPr lang="en-US" dirty="0">
                <a:latin typeface="Lucida Bright" panose="02040602050505020304" pitchFamily="18" charset="0"/>
              </a:rPr>
            </a:br>
            <a:r>
              <a:rPr lang="en-US" dirty="0">
                <a:latin typeface="Lucida Bright" panose="02040602050505020304" pitchFamily="18" charset="0"/>
              </a:rPr>
              <a:t> </a:t>
            </a:r>
            <a:r>
              <a:rPr lang="en-GB" b="0" i="0" dirty="0">
                <a:solidFill>
                  <a:srgbClr val="000000"/>
                </a:solidFill>
                <a:effectLst/>
                <a:latin typeface="Lucida Bright" panose="02040602050505020304" pitchFamily="18" charset="0"/>
              </a:rPr>
              <a:t>7.30am until 6pm</a:t>
            </a:r>
            <a:endParaRPr lang="en-GB" dirty="0">
              <a:latin typeface="Lucida Bright" panose="02040602050505020304" pitchFamily="18" charset="0"/>
            </a:endParaRPr>
          </a:p>
        </p:txBody>
      </p:sp>
      <p:sp>
        <p:nvSpPr>
          <p:cNvPr id="3" name="Content Placeholder 2">
            <a:extLst>
              <a:ext uri="{FF2B5EF4-FFF2-40B4-BE49-F238E27FC236}">
                <a16:creationId xmlns:a16="http://schemas.microsoft.com/office/drawing/2014/main" id="{7F6382FE-773B-49C2-B020-0A91AEB378E4}"/>
              </a:ext>
            </a:extLst>
          </p:cNvPr>
          <p:cNvSpPr>
            <a:spLocks noGrp="1"/>
          </p:cNvSpPr>
          <p:nvPr>
            <p:ph idx="1"/>
          </p:nvPr>
        </p:nvSpPr>
        <p:spPr>
          <a:xfrm>
            <a:off x="677333" y="2160589"/>
            <a:ext cx="9577009" cy="3880773"/>
          </a:xfrm>
        </p:spPr>
        <p:txBody>
          <a:bodyPr>
            <a:normAutofit fontScale="92500" lnSpcReduction="10000"/>
          </a:bodyPr>
          <a:lstStyle/>
          <a:p>
            <a:pPr algn="l"/>
            <a:endParaRPr lang="en-US" sz="2400" b="0" i="0" dirty="0">
              <a:solidFill>
                <a:srgbClr val="242424"/>
              </a:solidFill>
              <a:effectLst/>
              <a:latin typeface="Lucida Bright" panose="02040602050505020304" pitchFamily="18" charset="0"/>
            </a:endParaRPr>
          </a:p>
          <a:p>
            <a:pPr algn="l"/>
            <a:r>
              <a:rPr lang="en-US" sz="2400" b="0" i="0" dirty="0">
                <a:solidFill>
                  <a:srgbClr val="242424"/>
                </a:solidFill>
                <a:effectLst/>
                <a:latin typeface="Lucida Bright" panose="02040602050505020304" pitchFamily="18" charset="0"/>
              </a:rPr>
              <a:t>Breakfast Club – 7.30am – 8.45am £4.50</a:t>
            </a:r>
          </a:p>
          <a:p>
            <a:pPr marL="0" indent="0" algn="l">
              <a:buNone/>
            </a:pPr>
            <a:endParaRPr lang="en-US" sz="2400" b="0" i="0" dirty="0">
              <a:solidFill>
                <a:srgbClr val="242424"/>
              </a:solidFill>
              <a:effectLst/>
              <a:latin typeface="Lucida Bright" panose="02040602050505020304" pitchFamily="18" charset="0"/>
            </a:endParaRPr>
          </a:p>
          <a:p>
            <a:pPr algn="l"/>
            <a:r>
              <a:rPr lang="en-US" sz="2400" b="0" i="0" dirty="0">
                <a:solidFill>
                  <a:srgbClr val="242424"/>
                </a:solidFill>
                <a:effectLst/>
                <a:latin typeface="Lucida Bright" panose="02040602050505020304" pitchFamily="18" charset="0"/>
              </a:rPr>
              <a:t>After School Club</a:t>
            </a:r>
          </a:p>
          <a:p>
            <a:pPr algn="l"/>
            <a:r>
              <a:rPr lang="en-US" sz="2400" b="0" i="0" dirty="0">
                <a:solidFill>
                  <a:srgbClr val="242424"/>
                </a:solidFill>
                <a:effectLst/>
                <a:latin typeface="Lucida Bright" panose="02040602050505020304" pitchFamily="18" charset="0"/>
              </a:rPr>
              <a:t>          </a:t>
            </a:r>
            <a:r>
              <a:rPr lang="en-US" sz="2400" b="1" i="0" dirty="0">
                <a:solidFill>
                  <a:srgbClr val="242424"/>
                </a:solidFill>
                <a:effectLst/>
                <a:latin typeface="Lucida Bright" panose="02040602050505020304" pitchFamily="18" charset="0"/>
              </a:rPr>
              <a:t>Full</a:t>
            </a:r>
            <a:r>
              <a:rPr lang="en-US" sz="2400" b="0" i="0" dirty="0">
                <a:solidFill>
                  <a:srgbClr val="242424"/>
                </a:solidFill>
                <a:effectLst/>
                <a:latin typeface="Lucida Bright" panose="02040602050505020304" pitchFamily="18" charset="0"/>
              </a:rPr>
              <a:t> session with snack 3.20pm – 6pm £9.50</a:t>
            </a:r>
          </a:p>
          <a:p>
            <a:pPr algn="l"/>
            <a:r>
              <a:rPr lang="en-US" sz="2400" b="0" i="0" dirty="0">
                <a:solidFill>
                  <a:srgbClr val="242424"/>
                </a:solidFill>
                <a:effectLst/>
                <a:latin typeface="Lucida Bright" panose="02040602050505020304" pitchFamily="18" charset="0"/>
              </a:rPr>
              <a:t>          </a:t>
            </a:r>
            <a:r>
              <a:rPr lang="en-US" sz="2400" b="1" i="0" dirty="0">
                <a:solidFill>
                  <a:srgbClr val="242424"/>
                </a:solidFill>
                <a:effectLst/>
                <a:latin typeface="Lucida Bright" panose="02040602050505020304" pitchFamily="18" charset="0"/>
              </a:rPr>
              <a:t>Part</a:t>
            </a:r>
            <a:r>
              <a:rPr lang="en-US" sz="2400" b="0" i="0" dirty="0">
                <a:solidFill>
                  <a:srgbClr val="242424"/>
                </a:solidFill>
                <a:effectLst/>
                <a:latin typeface="Lucida Bright" panose="02040602050505020304" pitchFamily="18" charset="0"/>
              </a:rPr>
              <a:t> Session with Snack 3.20pm – 4.30pm £7.00</a:t>
            </a:r>
          </a:p>
          <a:p>
            <a:pPr algn="l"/>
            <a:r>
              <a:rPr lang="en-US" sz="2400" b="0" i="0" dirty="0">
                <a:solidFill>
                  <a:srgbClr val="242424"/>
                </a:solidFill>
                <a:effectLst/>
                <a:latin typeface="Lucida Bright" panose="02040602050505020304" pitchFamily="18" charset="0"/>
              </a:rPr>
              <a:t>          </a:t>
            </a:r>
            <a:r>
              <a:rPr lang="en-US" sz="2400" b="1" i="0" dirty="0">
                <a:solidFill>
                  <a:srgbClr val="242424"/>
                </a:solidFill>
                <a:effectLst/>
                <a:latin typeface="Lucida Bright" panose="02040602050505020304" pitchFamily="18" charset="0"/>
              </a:rPr>
              <a:t>Part</a:t>
            </a:r>
            <a:r>
              <a:rPr lang="en-US" sz="2400" b="0" i="0" dirty="0">
                <a:solidFill>
                  <a:srgbClr val="242424"/>
                </a:solidFill>
                <a:effectLst/>
                <a:latin typeface="Lucida Bright" panose="02040602050505020304" pitchFamily="18" charset="0"/>
              </a:rPr>
              <a:t> Session without Snack 3.20pm – 4.30pm £4.50</a:t>
            </a:r>
          </a:p>
          <a:p>
            <a:pPr algn="l"/>
            <a:endParaRPr lang="en-US" sz="2400" dirty="0">
              <a:solidFill>
                <a:srgbClr val="242424"/>
              </a:solidFill>
              <a:latin typeface="Lucida Bright" panose="02040602050505020304" pitchFamily="18" charset="0"/>
            </a:endParaRPr>
          </a:p>
          <a:p>
            <a:pPr marL="0" indent="0" algn="l">
              <a:buNone/>
            </a:pPr>
            <a:r>
              <a:rPr lang="en-US" sz="2400" b="0" i="0" dirty="0">
                <a:solidFill>
                  <a:srgbClr val="242424"/>
                </a:solidFill>
                <a:effectLst/>
                <a:latin typeface="Lucida Bright" panose="02040602050505020304" pitchFamily="18" charset="0"/>
              </a:rPr>
              <a:t>Booking should be made in advance. </a:t>
            </a:r>
          </a:p>
          <a:p>
            <a:endParaRPr lang="en-GB" dirty="0">
              <a:latin typeface="Lucida Bright" panose="02040602050505020304" pitchFamily="18" charset="0"/>
            </a:endParaRPr>
          </a:p>
        </p:txBody>
      </p:sp>
    </p:spTree>
    <p:extLst>
      <p:ext uri="{BB962C8B-B14F-4D97-AF65-F5344CB8AC3E}">
        <p14:creationId xmlns:p14="http://schemas.microsoft.com/office/powerpoint/2010/main" val="4071388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97D53D5-E828-4C90-BCAE-50A3545CBCD1}"/>
              </a:ext>
            </a:extLst>
          </p:cNvPr>
          <p:cNvSpPr txBox="1"/>
          <p:nvPr/>
        </p:nvSpPr>
        <p:spPr>
          <a:xfrm>
            <a:off x="406852" y="443567"/>
            <a:ext cx="8753475" cy="5632311"/>
          </a:xfrm>
          <a:prstGeom prst="rect">
            <a:avLst/>
          </a:prstGeom>
          <a:noFill/>
        </p:spPr>
        <p:txBody>
          <a:bodyPr wrap="square">
            <a:spAutoFit/>
          </a:bodyPr>
          <a:lstStyle/>
          <a:p>
            <a:pPr algn="ctr">
              <a:defRPr/>
            </a:pPr>
            <a:r>
              <a:rPr lang="en-US" altLang="en-US" sz="4800" b="1" dirty="0">
                <a:solidFill>
                  <a:srgbClr val="00B0F0"/>
                </a:solidFill>
                <a:latin typeface="Lucida Bright" panose="02040602050505020304" pitchFamily="18" charset="0"/>
              </a:rPr>
              <a:t>For September…</a:t>
            </a:r>
          </a:p>
          <a:p>
            <a:pPr>
              <a:defRPr/>
            </a:pPr>
            <a:endParaRPr lang="en-US" altLang="en-US" dirty="0"/>
          </a:p>
          <a:p>
            <a:pPr algn="ctr">
              <a:defRPr/>
            </a:pPr>
            <a:r>
              <a:rPr lang="en-US" altLang="en-US" sz="2400" dirty="0">
                <a:latin typeface="Lucida Bright" panose="02040602050505020304" pitchFamily="18" charset="0"/>
              </a:rPr>
              <a:t>In order to support your child with their topic work please can you provide…</a:t>
            </a:r>
          </a:p>
          <a:p>
            <a:pPr>
              <a:defRPr/>
            </a:pPr>
            <a:endParaRPr lang="en-US" altLang="en-US" sz="2400" dirty="0">
              <a:latin typeface="Lucida Bright" panose="02040602050505020304" pitchFamily="18" charset="0"/>
            </a:endParaRPr>
          </a:p>
          <a:p>
            <a:pPr marL="285750" indent="-285750">
              <a:buFont typeface="Arial" panose="020B0604020202020204" pitchFamily="34" charset="0"/>
              <a:buChar char="•"/>
              <a:defRPr/>
            </a:pPr>
            <a:r>
              <a:rPr lang="en-US" altLang="en-US" sz="2400" b="1" dirty="0">
                <a:latin typeface="Lucida Bright" panose="02040602050505020304" pitchFamily="18" charset="0"/>
              </a:rPr>
              <a:t>A family photo </a:t>
            </a:r>
            <a:r>
              <a:rPr lang="en-US" altLang="en-US" sz="2400" dirty="0">
                <a:latin typeface="Lucida Bright" panose="02040602050505020304" pitchFamily="18" charset="0"/>
              </a:rPr>
              <a:t>(this can be emailed to staff or put on Tapestry)</a:t>
            </a:r>
          </a:p>
          <a:p>
            <a:pPr marL="285750" indent="-285750">
              <a:buFont typeface="Arial" panose="020B0604020202020204" pitchFamily="34" charset="0"/>
              <a:buChar char="•"/>
              <a:defRPr/>
            </a:pPr>
            <a:endParaRPr lang="en-US" altLang="en-US" sz="2400" dirty="0">
              <a:latin typeface="Lucida Bright" panose="02040602050505020304" pitchFamily="18" charset="0"/>
            </a:endParaRPr>
          </a:p>
          <a:p>
            <a:pPr marL="285750" indent="-285750">
              <a:buFont typeface="Arial" panose="020B0604020202020204" pitchFamily="34" charset="0"/>
              <a:buChar char="•"/>
              <a:defRPr/>
            </a:pPr>
            <a:r>
              <a:rPr lang="en-US" altLang="en-US" sz="2400" b="1" dirty="0">
                <a:latin typeface="Lucida Bright" panose="02040602050505020304" pitchFamily="18" charset="0"/>
              </a:rPr>
              <a:t>An object from home </a:t>
            </a:r>
            <a:r>
              <a:rPr lang="en-US" altLang="en-US" sz="2400" dirty="0">
                <a:latin typeface="Lucida Bright" panose="02040602050505020304" pitchFamily="18" charset="0"/>
              </a:rPr>
              <a:t>that is important to them.</a:t>
            </a:r>
          </a:p>
          <a:p>
            <a:pPr marL="285750" indent="-285750">
              <a:buFont typeface="Arial" panose="020B0604020202020204" pitchFamily="34" charset="0"/>
              <a:buChar char="•"/>
              <a:defRPr/>
            </a:pPr>
            <a:endParaRPr lang="en-US" altLang="en-US" sz="2400" dirty="0">
              <a:latin typeface="Lucida Bright" panose="02040602050505020304" pitchFamily="18" charset="0"/>
            </a:endParaRPr>
          </a:p>
          <a:p>
            <a:pPr algn="ctr">
              <a:defRPr/>
            </a:pPr>
            <a:r>
              <a:rPr lang="en-US" altLang="en-US" sz="2400" dirty="0">
                <a:latin typeface="Lucida Bright" panose="02040602050505020304" pitchFamily="18" charset="0"/>
              </a:rPr>
              <a:t>Don’t worry – we will remind you about this again in September!</a:t>
            </a:r>
          </a:p>
          <a:p>
            <a:pPr>
              <a:defRPr/>
            </a:pPr>
            <a:endParaRPr lang="en-US" altLang="en-US" dirty="0">
              <a:latin typeface="Lucida Bright" panose="02040602050505020304" pitchFamily="18" charset="0"/>
            </a:endParaRPr>
          </a:p>
          <a:p>
            <a:pPr>
              <a:defRPr/>
            </a:pPr>
            <a:endParaRPr lang="en-US" altLang="en-US" dirty="0">
              <a:latin typeface="Lucida Bright" panose="02040602050505020304" pitchFamily="18" charset="0"/>
            </a:endParaRPr>
          </a:p>
          <a:p>
            <a:pPr>
              <a:defRPr/>
            </a:pPr>
            <a:endParaRPr lang="en-GB" altLang="en-US" dirty="0"/>
          </a:p>
        </p:txBody>
      </p:sp>
    </p:spTree>
    <p:extLst>
      <p:ext uri="{BB962C8B-B14F-4D97-AF65-F5344CB8AC3E}">
        <p14:creationId xmlns:p14="http://schemas.microsoft.com/office/powerpoint/2010/main" val="2447478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4123B903-6F61-4824-940D-2DEE17192E33}"/>
              </a:ext>
            </a:extLst>
          </p:cNvPr>
          <p:cNvSpPr>
            <a:spLocks noGrp="1"/>
          </p:cNvSpPr>
          <p:nvPr>
            <p:ph type="title"/>
          </p:nvPr>
        </p:nvSpPr>
        <p:spPr>
          <a:xfrm>
            <a:off x="-438150" y="-433387"/>
            <a:ext cx="8718551" cy="1143000"/>
          </a:xfrm>
        </p:spPr>
        <p:txBody>
          <a:bodyPr>
            <a:noAutofit/>
          </a:bodyPr>
          <a:lstStyle/>
          <a:p>
            <a:pPr algn="ctr"/>
            <a:br>
              <a:rPr lang="en-GB" altLang="en-US" sz="4600" b="1" dirty="0">
                <a:solidFill>
                  <a:srgbClr val="00B0F0"/>
                </a:solidFill>
                <a:latin typeface="Times New Roman" panose="02020603050405020304" pitchFamily="18" charset="0"/>
                <a:cs typeface="Times New Roman" panose="02020603050405020304" pitchFamily="18" charset="0"/>
              </a:rPr>
            </a:br>
            <a:r>
              <a:rPr lang="en-GB" altLang="en-US" sz="4600" b="1" dirty="0">
                <a:solidFill>
                  <a:srgbClr val="00B0F0"/>
                </a:solidFill>
                <a:latin typeface="Lucida Bright" panose="02040602050505020304" pitchFamily="18" charset="0"/>
                <a:cs typeface="Times New Roman" panose="02020603050405020304" pitchFamily="18" charset="0"/>
              </a:rPr>
              <a:t>Extra Transition Support</a:t>
            </a:r>
            <a:endParaRPr lang="en-GB" altLang="en-US" sz="4600" b="1" dirty="0">
              <a:solidFill>
                <a:srgbClr val="00B0F0"/>
              </a:solidFill>
            </a:endParaRPr>
          </a:p>
        </p:txBody>
      </p:sp>
      <p:sp>
        <p:nvSpPr>
          <p:cNvPr id="3" name="Content Placeholder 2">
            <a:extLst>
              <a:ext uri="{FF2B5EF4-FFF2-40B4-BE49-F238E27FC236}">
                <a16:creationId xmlns:a16="http://schemas.microsoft.com/office/drawing/2014/main" id="{DBC8F425-02B8-4AE3-89C5-03C21ADC7252}"/>
              </a:ext>
            </a:extLst>
          </p:cNvPr>
          <p:cNvSpPr>
            <a:spLocks noGrp="1"/>
          </p:cNvSpPr>
          <p:nvPr>
            <p:ph idx="1"/>
          </p:nvPr>
        </p:nvSpPr>
        <p:spPr>
          <a:xfrm>
            <a:off x="323850" y="1354139"/>
            <a:ext cx="9450389" cy="4679948"/>
          </a:xfrm>
        </p:spPr>
        <p:txBody>
          <a:bodyPr>
            <a:normAutofit/>
          </a:bodyPr>
          <a:lstStyle/>
          <a:p>
            <a:pPr marL="69850" indent="0">
              <a:buNone/>
              <a:defRPr/>
            </a:pPr>
            <a:r>
              <a:rPr lang="en-GB" sz="2800" dirty="0">
                <a:latin typeface="Lucida Bright" panose="02040602050505020304" pitchFamily="18" charset="0"/>
                <a:ea typeface="Times New Roman" panose="02020603050405020304" pitchFamily="18" charset="0"/>
              </a:rPr>
              <a:t>We will be offering the following support for children who may need additional transition support:</a:t>
            </a:r>
          </a:p>
          <a:p>
            <a:pPr>
              <a:buFont typeface="Symbol" panose="05050102010706020507" pitchFamily="18" charset="2"/>
              <a:buChar char=""/>
              <a:defRPr/>
            </a:pPr>
            <a:endParaRPr lang="en-GB" sz="2800" dirty="0">
              <a:latin typeface="Lucida Bright" panose="02040602050505020304" pitchFamily="18" charset="0"/>
              <a:ea typeface="Times New Roman" panose="02020603050405020304" pitchFamily="18" charset="0"/>
            </a:endParaRPr>
          </a:p>
          <a:p>
            <a:pPr>
              <a:buFont typeface="Symbol" panose="05050102010706020507" pitchFamily="18" charset="2"/>
              <a:buChar char=""/>
              <a:defRPr/>
            </a:pPr>
            <a:r>
              <a:rPr lang="en-GB" sz="2800" dirty="0">
                <a:latin typeface="Lucida Bright" panose="02040602050505020304" pitchFamily="18" charset="0"/>
                <a:ea typeface="Times New Roman" panose="02020603050405020304" pitchFamily="18" charset="0"/>
              </a:rPr>
              <a:t>The opportunity to revisit the school during our </a:t>
            </a:r>
            <a:r>
              <a:rPr lang="en-GB" sz="2800" b="1" dirty="0">
                <a:latin typeface="Lucida Bright" panose="02040602050505020304" pitchFamily="18" charset="0"/>
                <a:ea typeface="Times New Roman" panose="02020603050405020304" pitchFamily="18" charset="0"/>
              </a:rPr>
              <a:t>INSET day </a:t>
            </a:r>
            <a:r>
              <a:rPr lang="en-GB" sz="2800" dirty="0">
                <a:latin typeface="Lucida Bright" panose="02040602050505020304" pitchFamily="18" charset="0"/>
                <a:ea typeface="Times New Roman" panose="02020603050405020304" pitchFamily="18" charset="0"/>
              </a:rPr>
              <a:t>on in order to re-familiarise themselves with the school environment and staff (more info to follow).</a:t>
            </a:r>
          </a:p>
          <a:p>
            <a:pPr marL="0" indent="0">
              <a:buNone/>
              <a:defRPr/>
            </a:pPr>
            <a:endParaRPr lang="en-GB" sz="2800" dirty="0">
              <a:latin typeface="Times New Roman" panose="02020603050405020304" pitchFamily="18" charset="0"/>
              <a:ea typeface="Times New Roman" panose="02020603050405020304" pitchFamily="18" charset="0"/>
            </a:endParaRPr>
          </a:p>
          <a:p>
            <a:pPr marL="69850" indent="0">
              <a:buNone/>
              <a:defRPr/>
            </a:pP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4123B903-6F61-4824-940D-2DEE17192E33}"/>
              </a:ext>
            </a:extLst>
          </p:cNvPr>
          <p:cNvSpPr>
            <a:spLocks noGrp="1"/>
          </p:cNvSpPr>
          <p:nvPr>
            <p:ph type="title"/>
          </p:nvPr>
        </p:nvSpPr>
        <p:spPr>
          <a:xfrm>
            <a:off x="-476250" y="0"/>
            <a:ext cx="8718551" cy="1143000"/>
          </a:xfrm>
        </p:spPr>
        <p:txBody>
          <a:bodyPr>
            <a:noAutofit/>
          </a:bodyPr>
          <a:lstStyle/>
          <a:p>
            <a:pPr algn="ctr"/>
            <a:r>
              <a:rPr lang="en-GB" altLang="en-US" sz="4600" b="1" dirty="0">
                <a:solidFill>
                  <a:srgbClr val="00B0F0"/>
                </a:solidFill>
                <a:latin typeface="Times New Roman" panose="02020603050405020304" pitchFamily="18" charset="0"/>
                <a:cs typeface="Times New Roman" panose="02020603050405020304" pitchFamily="18" charset="0"/>
              </a:rPr>
              <a:t>Useful Contacts</a:t>
            </a:r>
            <a:endParaRPr lang="en-GB" altLang="en-US" sz="4600" b="1" dirty="0">
              <a:solidFill>
                <a:srgbClr val="00B0F0"/>
              </a:solidFill>
            </a:endParaRPr>
          </a:p>
        </p:txBody>
      </p:sp>
      <p:sp>
        <p:nvSpPr>
          <p:cNvPr id="3" name="Content Placeholder 2">
            <a:extLst>
              <a:ext uri="{FF2B5EF4-FFF2-40B4-BE49-F238E27FC236}">
                <a16:creationId xmlns:a16="http://schemas.microsoft.com/office/drawing/2014/main" id="{DBC8F425-02B8-4AE3-89C5-03C21ADC7252}"/>
              </a:ext>
            </a:extLst>
          </p:cNvPr>
          <p:cNvSpPr>
            <a:spLocks noGrp="1"/>
          </p:cNvSpPr>
          <p:nvPr>
            <p:ph idx="1"/>
          </p:nvPr>
        </p:nvSpPr>
        <p:spPr>
          <a:xfrm>
            <a:off x="323850" y="1354139"/>
            <a:ext cx="9450389" cy="4679948"/>
          </a:xfrm>
        </p:spPr>
        <p:txBody>
          <a:bodyPr>
            <a:normAutofit fontScale="92500" lnSpcReduction="20000"/>
          </a:bodyPr>
          <a:lstStyle/>
          <a:p>
            <a:pPr marL="0" indent="0" algn="ctr">
              <a:buNone/>
            </a:pPr>
            <a:r>
              <a:rPr lang="en-US" altLang="en-US" sz="2800" dirty="0">
                <a:latin typeface="Lucida Bright" panose="02040602050505020304" pitchFamily="18" charset="0"/>
              </a:rPr>
              <a:t>Please don’t hesitate to contact us if you would like to discuss anything to do with your child’s start in Foundation.  You can do this by contacting our school office or emailing us directly.  </a:t>
            </a:r>
          </a:p>
          <a:p>
            <a:pPr marL="0" indent="0">
              <a:buNone/>
              <a:defRPr/>
            </a:pPr>
            <a:endParaRPr lang="en-GB" sz="2800" dirty="0">
              <a:latin typeface="Times New Roman" panose="02020603050405020304" pitchFamily="18" charset="0"/>
              <a:ea typeface="Times New Roman" panose="02020603050405020304" pitchFamily="18" charset="0"/>
            </a:endParaRPr>
          </a:p>
          <a:p>
            <a:pPr marL="0" indent="0">
              <a:buNone/>
              <a:defRPr/>
            </a:pPr>
            <a:r>
              <a:rPr lang="en-GB" sz="2800" dirty="0">
                <a:latin typeface="Times New Roman" panose="02020603050405020304" pitchFamily="18" charset="0"/>
                <a:ea typeface="Times New Roman" panose="02020603050405020304" pitchFamily="18" charset="0"/>
              </a:rPr>
              <a:t>Heathlands Primary School office </a:t>
            </a:r>
          </a:p>
          <a:p>
            <a:pPr marL="0" indent="0">
              <a:buNone/>
              <a:defRPr/>
            </a:pPr>
            <a:r>
              <a:rPr lang="en-GB" sz="2800" dirty="0">
                <a:latin typeface="Lucida Bright" panose="02040602050505020304" pitchFamily="18" charset="0"/>
                <a:ea typeface="Times New Roman" panose="02020603050405020304" pitchFamily="18" charset="0"/>
              </a:rPr>
              <a:t>01623 401402 </a:t>
            </a:r>
          </a:p>
          <a:p>
            <a:pPr marL="0" indent="0">
              <a:buNone/>
              <a:defRPr/>
            </a:pPr>
            <a:r>
              <a:rPr lang="en-GB" sz="2800" dirty="0">
                <a:latin typeface="Times New Roman" panose="02020603050405020304" pitchFamily="18" charset="0"/>
                <a:ea typeface="Times New Roman" panose="02020603050405020304" pitchFamily="18" charset="0"/>
                <a:hlinkClick r:id="rId2"/>
              </a:rPr>
              <a:t>office@heathlands.notts.sch.uk</a:t>
            </a:r>
            <a:r>
              <a:rPr lang="en-GB" sz="2800" dirty="0">
                <a:latin typeface="Times New Roman" panose="02020603050405020304" pitchFamily="18" charset="0"/>
                <a:ea typeface="Times New Roman" panose="02020603050405020304" pitchFamily="18" charset="0"/>
              </a:rPr>
              <a:t> </a:t>
            </a:r>
          </a:p>
          <a:p>
            <a:pPr marL="0" indent="0">
              <a:buNone/>
              <a:defRPr/>
            </a:pPr>
            <a:endParaRPr lang="en-GB" sz="2800" dirty="0">
              <a:latin typeface="Times New Roman" panose="02020603050405020304" pitchFamily="18" charset="0"/>
              <a:ea typeface="Times New Roman" panose="02020603050405020304" pitchFamily="18" charset="0"/>
            </a:endParaRPr>
          </a:p>
          <a:p>
            <a:pPr marL="0" indent="0">
              <a:buNone/>
              <a:defRPr/>
            </a:pPr>
            <a:r>
              <a:rPr lang="en-US" altLang="en-US" sz="2800" dirty="0">
                <a:latin typeface="Lucida Bright" panose="02040602050505020304" pitchFamily="18" charset="0"/>
                <a:hlinkClick r:id="rId3"/>
              </a:rPr>
              <a:t>rlambley@heathlands.notts.sch.uk</a:t>
            </a:r>
            <a:endParaRPr lang="en-US" altLang="en-US" sz="2800" dirty="0">
              <a:latin typeface="Lucida Bright" panose="02040602050505020304" pitchFamily="18" charset="0"/>
            </a:endParaRPr>
          </a:p>
          <a:p>
            <a:pPr marL="0" indent="0" eaLnBrk="1" hangingPunct="1">
              <a:lnSpc>
                <a:spcPct val="90000"/>
              </a:lnSpc>
              <a:buNone/>
            </a:pPr>
            <a:r>
              <a:rPr lang="en-US" altLang="en-US" sz="2800" dirty="0">
                <a:latin typeface="Lucida Bright" panose="02040602050505020304" pitchFamily="18" charset="0"/>
                <a:hlinkClick r:id="rId4"/>
              </a:rPr>
              <a:t>lauren.smith@heathlands.notts.sch.uk</a:t>
            </a:r>
            <a:r>
              <a:rPr lang="en-US" altLang="en-US" sz="2800" dirty="0">
                <a:latin typeface="Lucida Bright" panose="02040602050505020304" pitchFamily="18" charset="0"/>
              </a:rPr>
              <a:t> </a:t>
            </a:r>
          </a:p>
          <a:p>
            <a:pPr marL="0" indent="0">
              <a:buNone/>
              <a:defRPr/>
            </a:pPr>
            <a:endParaRPr lang="en-GB" sz="2800" dirty="0">
              <a:latin typeface="Times New Roman" panose="02020603050405020304" pitchFamily="18" charset="0"/>
              <a:ea typeface="Times New Roman" panose="02020603050405020304" pitchFamily="18" charset="0"/>
            </a:endParaRPr>
          </a:p>
          <a:p>
            <a:pPr marL="69850" indent="0">
              <a:buNone/>
              <a:defRPr/>
            </a:pPr>
            <a:endParaRPr lang="en-GB" dirty="0"/>
          </a:p>
        </p:txBody>
      </p:sp>
    </p:spTree>
    <p:extLst>
      <p:ext uri="{BB962C8B-B14F-4D97-AF65-F5344CB8AC3E}">
        <p14:creationId xmlns:p14="http://schemas.microsoft.com/office/powerpoint/2010/main" val="3646603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451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a:solidFill>
                  <a:schemeClr val="accent1">
                    <a:lumMod val="75000"/>
                  </a:schemeClr>
                </a:solidFill>
                <a:latin typeface="Lucida Bright" panose="02040602050505020304" pitchFamily="18" charset="0"/>
              </a:rPr>
              <a:t>Thursday 4</a:t>
            </a:r>
            <a:r>
              <a:rPr lang="en-GB" sz="4900" b="1" baseline="30000">
                <a:solidFill>
                  <a:schemeClr val="accent1">
                    <a:lumMod val="75000"/>
                  </a:schemeClr>
                </a:solidFill>
                <a:latin typeface="Lucida Bright" panose="02040602050505020304" pitchFamily="18" charset="0"/>
              </a:rPr>
              <a:t>th</a:t>
            </a:r>
            <a:r>
              <a:rPr lang="en-GB" sz="4900" b="1">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Props1.xml><?xml version="1.0" encoding="utf-8"?>
<ds:datastoreItem xmlns:ds="http://schemas.openxmlformats.org/officeDocument/2006/customXml" ds:itemID="{D428AA8D-799C-4F98-99D2-CC4EF046A7E0}">
  <ds:schemaRefs>
    <ds:schemaRef ds:uri="http://schemas.microsoft.com/sharepoint/v3/contenttype/forms"/>
  </ds:schemaRefs>
</ds:datastoreItem>
</file>

<file path=customXml/itemProps2.xml><?xml version="1.0" encoding="utf-8"?>
<ds:datastoreItem xmlns:ds="http://schemas.openxmlformats.org/officeDocument/2006/customXml" ds:itemID="{B6DCF44C-7BED-4BF5-8229-F09B7B648B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8b04a839-003b-45e4-8ff0-7f84697c1c34"/>
    <ds:schemaRef ds:uri="99db950e-8c73-4d43-adc0-8df3dc9a3783"/>
    <ds:schemaRef ds:uri="7890a3c4-09fa-4a9b-8ac7-3e4b747a99bc"/>
    <ds:schemaRef ds:uri="38c01680-56f8-4366-946a-43190d60ea81"/>
  </ds:schemaRefs>
</ds:datastoreItem>
</file>

<file path=docProps/app.xml><?xml version="1.0" encoding="utf-8"?>
<Properties xmlns="http://schemas.openxmlformats.org/officeDocument/2006/extended-properties" xmlns:vt="http://schemas.openxmlformats.org/officeDocument/2006/docPropsVTypes">
  <Template>Facet</Template>
  <TotalTime>1877</TotalTime>
  <Words>1297</Words>
  <Application>Microsoft Office PowerPoint</Application>
  <PresentationFormat>Widescreen</PresentationFormat>
  <Paragraphs>221</Paragraphs>
  <Slides>28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Arial</vt:lpstr>
      <vt:lpstr>Calibri</vt:lpstr>
      <vt:lpstr>Comic Sans MS</vt:lpstr>
      <vt:lpstr>Lucida Bright</vt:lpstr>
      <vt:lpstr>Symbol</vt:lpstr>
      <vt:lpstr>Times New Roman</vt:lpstr>
      <vt:lpstr>Trebuchet MS</vt:lpstr>
      <vt:lpstr>Wingdings 2</vt:lpstr>
      <vt:lpstr>Wingdings 3</vt:lpstr>
      <vt:lpstr>Facet</vt:lpstr>
      <vt:lpstr>Welcome to Foundation Stage 1</vt:lpstr>
      <vt:lpstr>PowerPoint Presentation</vt:lpstr>
      <vt:lpstr>PowerPoint Presentation</vt:lpstr>
      <vt:lpstr>PowerPoint Presentation</vt:lpstr>
      <vt:lpstr>PowerPoint Presentation</vt:lpstr>
      <vt:lpstr>PowerPoint Presentation</vt:lpstr>
      <vt:lpstr>Extended Entitlement  </vt:lpstr>
      <vt:lpstr>Extended Entitlement  </vt:lpstr>
      <vt:lpstr>Paid Extra Sessions</vt:lpstr>
      <vt:lpstr>PowerPoint Presentation</vt:lpstr>
      <vt:lpstr>The Foundation Stage Curriculum</vt:lpstr>
      <vt:lpstr>Areas of Learning</vt:lpstr>
      <vt:lpstr>PowerPoint Presentation</vt:lpstr>
      <vt:lpstr>PowerPoint Presentation</vt:lpstr>
      <vt:lpstr>Tapestry</vt:lpstr>
      <vt:lpstr>Entering and Leaving School</vt:lpstr>
      <vt:lpstr>PowerPoint Presentation</vt:lpstr>
      <vt:lpstr>PowerPoint Presentation</vt:lpstr>
      <vt:lpstr>PowerPoint Presentation</vt:lpstr>
      <vt:lpstr>Children will need:</vt:lpstr>
      <vt:lpstr>Reading Diary</vt:lpstr>
      <vt:lpstr>School will provide:</vt:lpstr>
      <vt:lpstr>PowerPoint Presentation</vt:lpstr>
      <vt:lpstr>Breakfast and After School Club    7.30am until 6pm</vt:lpstr>
      <vt:lpstr>PowerPoint Presentation</vt:lpstr>
      <vt:lpstr> Extra Transition Support</vt:lpstr>
      <vt:lpstr>Useful Contacts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185</cp:revision>
  <cp:lastPrinted>2019-07-08T09:43:56Z</cp:lastPrinted>
  <dcterms:created xsi:type="dcterms:W3CDTF">2018-06-25T10:35:35Z</dcterms:created>
  <dcterms:modified xsi:type="dcterms:W3CDTF">2025-07-27T14:59:10Z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