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ppt/notesSlides/notesSlide2.xml" ContentType="application/vnd.openxmlformats-officedocument.presentationml.notesSlide+xml"/>
  <Override PartName="/ppt/comments/comment2.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4"/>
  </p:sldMasterIdLst>
  <p:notesMasterIdLst>
    <p:notesMasterId r:id="rId39"/>
  </p:notesMasterIdLst>
  <p:handoutMasterIdLst>
    <p:handoutMasterId r:id="rId40"/>
  </p:handoutMasterIdLst>
  <p:sldIdLst>
    <p:sldId id="256" r:id="rId5"/>
    <p:sldId id="362" r:id="rId6"/>
    <p:sldId id="268" r:id="rId7"/>
    <p:sldId id="391" r:id="rId8"/>
    <p:sldId id="389" r:id="rId9"/>
    <p:sldId id="364" r:id="rId10"/>
    <p:sldId id="365" r:id="rId11"/>
    <p:sldId id="350" r:id="rId12"/>
    <p:sldId id="297" r:id="rId13"/>
    <p:sldId id="366" r:id="rId14"/>
    <p:sldId id="367" r:id="rId15"/>
    <p:sldId id="376" r:id="rId16"/>
    <p:sldId id="369" r:id="rId17"/>
    <p:sldId id="370" r:id="rId18"/>
    <p:sldId id="371" r:id="rId19"/>
    <p:sldId id="373" r:id="rId20"/>
    <p:sldId id="374" r:id="rId21"/>
    <p:sldId id="375" r:id="rId22"/>
    <p:sldId id="260" r:id="rId23"/>
    <p:sldId id="381" r:id="rId24"/>
    <p:sldId id="378" r:id="rId25"/>
    <p:sldId id="382" r:id="rId26"/>
    <p:sldId id="383" r:id="rId27"/>
    <p:sldId id="384" r:id="rId28"/>
    <p:sldId id="379" r:id="rId29"/>
    <p:sldId id="394" r:id="rId30"/>
    <p:sldId id="363" r:id="rId31"/>
    <p:sldId id="305" r:id="rId32"/>
    <p:sldId id="387" r:id="rId33"/>
    <p:sldId id="386" r:id="rId34"/>
    <p:sldId id="277" r:id="rId35"/>
    <p:sldId id="281" r:id="rId36"/>
    <p:sldId id="282" r:id="rId37"/>
    <p:sldId id="283" r:id="rId38"/>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arlotte Baker" initials="CB" lastIdx="2" clrIdx="0">
    <p:extLst>
      <p:ext uri="{19B8F6BF-5375-455C-9EA6-DF929625EA0E}">
        <p15:presenceInfo xmlns:p15="http://schemas.microsoft.com/office/powerpoint/2012/main" userId="S::charlotte.baker@blidworthoaks.notts.sch.uk::44422acf-b353-4219-bb3d-7105032bb81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59" d="100"/>
          <a:sy n="59" d="100"/>
        </p:scale>
        <p:origin x="96" y="6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handoutMaster" Target="handoutMasters/handoutMaster1.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0" Type="http://schemas.openxmlformats.org/officeDocument/2006/relationships/slide" Target="slides/slide16.xml"/><Relationship Id="rId41" Type="http://schemas.openxmlformats.org/officeDocument/2006/relationships/commentAuthors" Target="commentAuthor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4-06-26T10:41:36.081" idx="1">
    <p:pos x="10" y="10"/>
    <p:text/>
    <p:extLst>
      <p:ext uri="{C676402C-5697-4E1C-873F-D02D1690AC5C}">
        <p15:threadingInfo xmlns:p15="http://schemas.microsoft.com/office/powerpoint/2012/main" timeZoneBias="-6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24-06-26T10:41:36.081" idx="2">
    <p:pos x="10" y="10"/>
    <p:text/>
    <p:extLst>
      <p:ext uri="{C676402C-5697-4E1C-873F-D02D1690AC5C}">
        <p15:threadingInfo xmlns:p15="http://schemas.microsoft.com/office/powerpoint/2012/main" timeZoneBias="-6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4BB3A855-E523-4794-AC33-D4993A744819}" type="datetimeFigureOut">
              <a:rPr lang="en-GB" smtClean="0"/>
              <a:t>27/07/2025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54C58A22-0ED7-4415-8FBF-D3890CAA90BF}" type="slidenum">
              <a:rPr lang="en-GB" smtClean="0"/>
              <a:t>‹#›</a:t>
            </a:fld>
            <a:endParaRPr lang="en-GB"/>
          </a:p>
        </p:txBody>
      </p:sp>
    </p:spTree>
    <p:extLst>
      <p:ext uri="{BB962C8B-B14F-4D97-AF65-F5344CB8AC3E}">
        <p14:creationId xmlns:p14="http://schemas.microsoft.com/office/powerpoint/2010/main" val="36940399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12B524DB-D287-43E9-A598-B539EA7E1099}" type="datetimeFigureOut">
              <a:rPr lang="en-GB" smtClean="0"/>
              <a:t>27/07/2025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0302D247-E406-4C51-AE98-7594DF97BD26}" type="slidenum">
              <a:rPr lang="en-GB" smtClean="0"/>
              <a:t>‹#›</a:t>
            </a:fld>
            <a:endParaRPr lang="en-GB"/>
          </a:p>
        </p:txBody>
      </p:sp>
    </p:spTree>
    <p:extLst>
      <p:ext uri="{BB962C8B-B14F-4D97-AF65-F5344CB8AC3E}">
        <p14:creationId xmlns:p14="http://schemas.microsoft.com/office/powerpoint/2010/main" val="1203411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302D247-E406-4C51-AE98-7594DF97BD26}" type="slidenum">
              <a:rPr lang="en-GB" smtClean="0"/>
              <a:t>20</a:t>
            </a:fld>
            <a:endParaRPr lang="en-GB"/>
          </a:p>
        </p:txBody>
      </p:sp>
    </p:spTree>
    <p:extLst>
      <p:ext uri="{BB962C8B-B14F-4D97-AF65-F5344CB8AC3E}">
        <p14:creationId xmlns:p14="http://schemas.microsoft.com/office/powerpoint/2010/main" val="18120690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302D247-E406-4C51-AE98-7594DF97BD26}" type="slidenum">
              <a:rPr lang="en-GB" smtClean="0"/>
              <a:t>22</a:t>
            </a:fld>
            <a:endParaRPr lang="en-GB"/>
          </a:p>
        </p:txBody>
      </p:sp>
    </p:spTree>
    <p:extLst>
      <p:ext uri="{BB962C8B-B14F-4D97-AF65-F5344CB8AC3E}">
        <p14:creationId xmlns:p14="http://schemas.microsoft.com/office/powerpoint/2010/main" val="10389844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28349944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1553584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10059973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21D1901-CF06-4128-B071-F58C8DF0411B}" type="datetimeFigureOut">
              <a:rPr lang="en-GB" smtClean="0"/>
              <a:t>27/07/2025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32404053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21D1901-CF06-4128-B071-F58C8DF0411B}" type="datetimeFigureOut">
              <a:rPr lang="en-GB" smtClean="0"/>
              <a:t>27/07/2025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4929513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21D1901-CF06-4128-B071-F58C8DF0411B}" type="datetimeFigureOut">
              <a:rPr lang="en-GB" smtClean="0"/>
              <a:t>27/07/2025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1639495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1D1901-CF06-4128-B071-F58C8DF0411B}" type="datetimeFigureOut">
              <a:rPr lang="en-GB" smtClean="0"/>
              <a:t>27/07/2025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31131159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21D1901-CF06-4128-B071-F58C8DF0411B}" type="datetimeFigureOut">
              <a:rPr lang="en-GB" smtClean="0"/>
              <a:t>27/07/2025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3256663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910F8-D094-45FE-9BF0-C99503952325}" type="slidenum">
              <a:rPr lang="en-GB" smtClean="0"/>
              <a:t>‹#›</a:t>
            </a:fld>
            <a:endParaRPr lang="en-GB"/>
          </a:p>
        </p:txBody>
      </p:sp>
      <p:sp>
        <p:nvSpPr>
          <p:cNvPr id="5" name="Date Placeholder 4"/>
          <p:cNvSpPr>
            <a:spLocks noGrp="1"/>
          </p:cNvSpPr>
          <p:nvPr>
            <p:ph type="dt" sz="half" idx="10"/>
          </p:nvPr>
        </p:nvSpPr>
        <p:spPr/>
        <p:txBody>
          <a:bodyPr/>
          <a:lstStyle/>
          <a:p>
            <a:fld id="{F21D1901-CF06-4128-B071-F58C8DF0411B}" type="datetimeFigureOut">
              <a:rPr lang="en-GB" smtClean="0"/>
              <a:t>27/07/2025</a:t>
            </a:fld>
            <a:endParaRPr lang="en-GB"/>
          </a:p>
        </p:txBody>
      </p:sp>
    </p:spTree>
    <p:extLst>
      <p:ext uri="{BB962C8B-B14F-4D97-AF65-F5344CB8AC3E}">
        <p14:creationId xmlns:p14="http://schemas.microsoft.com/office/powerpoint/2010/main" val="2154825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26323893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289484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9685877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3516592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7061799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26864229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1062474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21D1901-CF06-4128-B071-F58C8DF0411B}" type="datetimeFigureOut">
              <a:rPr lang="en-GB" smtClean="0"/>
              <a:t>27/07/2025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34910F8-D094-45FE-9BF0-C99503952325}" type="slidenum">
              <a:rPr lang="en-GB" smtClean="0"/>
              <a:t>‹#›</a:t>
            </a:fld>
            <a:endParaRPr lang="en-GB"/>
          </a:p>
        </p:txBody>
      </p:sp>
    </p:spTree>
    <p:extLst>
      <p:ext uri="{BB962C8B-B14F-4D97-AF65-F5344CB8AC3E}">
        <p14:creationId xmlns:p14="http://schemas.microsoft.com/office/powerpoint/2010/main" val="411076127"/>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 id="2147483726" r:id="rId15"/>
    <p:sldLayoutId id="214748372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hyperlink" Target="mailto:rshuttleworth@heathlands.notts.sch.uk"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myclothing.com/heathlands-primary-school/5935.school"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comments" Target="../comments/comment2.xm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s://myclothing.com/heathlands-primary-school/5935.school"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mailto:rshuttleworth@heathlands.notts.sch.uk"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72241" y="4709160"/>
            <a:ext cx="7996301" cy="889256"/>
          </a:xfrm>
        </p:spPr>
        <p:txBody>
          <a:bodyPr/>
          <a:lstStyle/>
          <a:p>
            <a:pPr algn="ctr"/>
            <a:r>
              <a:rPr lang="en-GB" b="1" dirty="0">
                <a:solidFill>
                  <a:schemeClr val="accent1">
                    <a:lumMod val="75000"/>
                  </a:schemeClr>
                </a:solidFill>
                <a:latin typeface="Lucida Bright" panose="02040602050505020304" pitchFamily="18" charset="0"/>
              </a:rPr>
              <a:t>Welcome to Foundation Stage 2</a:t>
            </a:r>
          </a:p>
        </p:txBody>
      </p:sp>
      <p:pic>
        <p:nvPicPr>
          <p:cNvPr id="4" name="Picture 3">
            <a:extLst>
              <a:ext uri="{FF2B5EF4-FFF2-40B4-BE49-F238E27FC236}">
                <a16:creationId xmlns:a16="http://schemas.microsoft.com/office/drawing/2014/main" id="{BDFC71E3-6448-44FF-A8D5-DC0BCB47C5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03330" y="1068227"/>
            <a:ext cx="2918437" cy="2360773"/>
          </a:xfrm>
          <a:prstGeom prst="rect">
            <a:avLst/>
          </a:prstGeom>
        </p:spPr>
      </p:pic>
    </p:spTree>
    <p:extLst>
      <p:ext uri="{BB962C8B-B14F-4D97-AF65-F5344CB8AC3E}">
        <p14:creationId xmlns:p14="http://schemas.microsoft.com/office/powerpoint/2010/main" val="33799742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48C14C29-DA05-4334-BB7B-5FF6E2E9916B}"/>
              </a:ext>
            </a:extLst>
          </p:cNvPr>
          <p:cNvGraphicFramePr>
            <a:graphicFrameLocks noGrp="1"/>
          </p:cNvGraphicFramePr>
          <p:nvPr>
            <p:extLst>
              <p:ext uri="{D42A27DB-BD31-4B8C-83A1-F6EECF244321}">
                <p14:modId xmlns:p14="http://schemas.microsoft.com/office/powerpoint/2010/main" val="1399598932"/>
              </p:ext>
            </p:extLst>
          </p:nvPr>
        </p:nvGraphicFramePr>
        <p:xfrm>
          <a:off x="1143000" y="636814"/>
          <a:ext cx="8784771" cy="5386160"/>
        </p:xfrm>
        <a:graphic>
          <a:graphicData uri="http://schemas.openxmlformats.org/drawingml/2006/table">
            <a:tbl>
              <a:tblPr firstRow="1" bandRow="1">
                <a:tableStyleId>{5C22544A-7EE6-4342-B048-85BDC9FD1C3A}</a:tableStyleId>
              </a:tblPr>
              <a:tblGrid>
                <a:gridCol w="8784771">
                  <a:extLst>
                    <a:ext uri="{9D8B030D-6E8A-4147-A177-3AD203B41FA5}">
                      <a16:colId xmlns:a16="http://schemas.microsoft.com/office/drawing/2014/main" val="20000"/>
                    </a:ext>
                  </a:extLst>
                </a:gridCol>
              </a:tblGrid>
              <a:tr h="1077232">
                <a:tc>
                  <a:txBody>
                    <a:bodyPr/>
                    <a:lstStyle/>
                    <a:p>
                      <a:pPr algn="ctr"/>
                      <a:r>
                        <a:rPr lang="en-GB" sz="2000" dirty="0">
                          <a:latin typeface="Lucida Bright" panose="02040602050505020304" pitchFamily="18" charset="0"/>
                        </a:rPr>
                        <a:t>Mr Walker – Executive Head Teacher of Lake View, </a:t>
                      </a:r>
                      <a:r>
                        <a:rPr lang="en-GB" sz="2000" dirty="0" err="1">
                          <a:latin typeface="Lucida Bright" panose="02040602050505020304" pitchFamily="18" charset="0"/>
                        </a:rPr>
                        <a:t>Blidworth</a:t>
                      </a:r>
                      <a:r>
                        <a:rPr lang="en-GB" sz="2000" dirty="0">
                          <a:latin typeface="Lucida Bright" panose="02040602050505020304" pitchFamily="18" charset="0"/>
                        </a:rPr>
                        <a:t> Oaks and Heathlands </a:t>
                      </a:r>
                    </a:p>
                  </a:txBody>
                  <a:tcPr marL="91436" marR="91436" marT="45721" marB="45721" anchor="ctr">
                    <a:solidFill>
                      <a:srgbClr val="003399"/>
                    </a:solidFill>
                  </a:tcPr>
                </a:tc>
                <a:extLst>
                  <a:ext uri="{0D108BD9-81ED-4DB2-BD59-A6C34878D82A}">
                    <a16:rowId xmlns:a16="http://schemas.microsoft.com/office/drawing/2014/main" val="10000"/>
                  </a:ext>
                </a:extLst>
              </a:tr>
              <a:tr h="1077232">
                <a:tc>
                  <a:txBody>
                    <a:bodyPr/>
                    <a:lstStyle/>
                    <a:p>
                      <a:pPr algn="ctr"/>
                      <a:r>
                        <a:rPr lang="en-GB" sz="2000" dirty="0">
                          <a:latin typeface="Lucida Bright" panose="02040602050505020304" pitchFamily="18" charset="0"/>
                        </a:rPr>
                        <a:t>Mrs Morgan – Head of School </a:t>
                      </a:r>
                    </a:p>
                  </a:txBody>
                  <a:tcPr marL="91436" marR="91436" marT="45721" marB="45721" anchor="ctr">
                    <a:solidFill>
                      <a:srgbClr val="0070C0"/>
                    </a:solidFill>
                  </a:tcPr>
                </a:tc>
                <a:extLst>
                  <a:ext uri="{0D108BD9-81ED-4DB2-BD59-A6C34878D82A}">
                    <a16:rowId xmlns:a16="http://schemas.microsoft.com/office/drawing/2014/main" val="10001"/>
                  </a:ext>
                </a:extLst>
              </a:tr>
              <a:tr h="1077232">
                <a:tc>
                  <a:txBody>
                    <a:bodyPr/>
                    <a:lstStyle/>
                    <a:p>
                      <a:pPr algn="ctr"/>
                      <a:r>
                        <a:rPr lang="en-GB" sz="2000" dirty="0">
                          <a:latin typeface="Lucida Bright" panose="02040602050505020304" pitchFamily="18" charset="0"/>
                        </a:rPr>
                        <a:t>Miss Baker</a:t>
                      </a:r>
                      <a:r>
                        <a:rPr lang="en-GB" sz="2000" baseline="0" dirty="0">
                          <a:latin typeface="Lucida Bright" panose="02040602050505020304" pitchFamily="18" charset="0"/>
                        </a:rPr>
                        <a:t>– Foundation Stage Leader (currently on maternity leave)</a:t>
                      </a:r>
                      <a:endParaRPr lang="en-GB" sz="2000" dirty="0">
                        <a:latin typeface="Lucida Bright" panose="02040602050505020304" pitchFamily="18" charset="0"/>
                      </a:endParaRPr>
                    </a:p>
                  </a:txBody>
                  <a:tcPr marL="91436" marR="91436" marT="45721" marB="45721" anchor="ctr">
                    <a:solidFill>
                      <a:srgbClr val="3399FF"/>
                    </a:solidFill>
                  </a:tcPr>
                </a:tc>
                <a:extLst>
                  <a:ext uri="{0D108BD9-81ED-4DB2-BD59-A6C34878D82A}">
                    <a16:rowId xmlns:a16="http://schemas.microsoft.com/office/drawing/2014/main" val="10002"/>
                  </a:ext>
                </a:extLst>
              </a:tr>
              <a:tr h="1077232">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2000" dirty="0">
                          <a:solidFill>
                            <a:schemeClr val="tx1"/>
                          </a:solidFill>
                          <a:latin typeface="Lucida Bright" panose="02040602050505020304" pitchFamily="18" charset="0"/>
                        </a:rPr>
                        <a:t>Miss Smith and Mrs </a:t>
                      </a:r>
                      <a:r>
                        <a:rPr lang="en-GB" sz="2000" dirty="0" err="1">
                          <a:solidFill>
                            <a:schemeClr val="tx1"/>
                          </a:solidFill>
                          <a:latin typeface="Lucida Bright" panose="02040602050505020304" pitchFamily="18" charset="0"/>
                        </a:rPr>
                        <a:t>Lambley</a:t>
                      </a:r>
                      <a:r>
                        <a:rPr lang="en-GB" sz="2000" dirty="0">
                          <a:solidFill>
                            <a:schemeClr val="tx1"/>
                          </a:solidFill>
                          <a:latin typeface="Lucida Bright" panose="02040602050505020304" pitchFamily="18" charset="0"/>
                        </a:rPr>
                        <a:t> – FS1 &amp; FS0</a:t>
                      </a:r>
                    </a:p>
                  </a:txBody>
                  <a:tcPr marL="91436" marR="91436" marT="45721" marB="45721" anchor="ctr">
                    <a:solidFill>
                      <a:srgbClr val="33CCFF"/>
                    </a:solidFill>
                  </a:tcPr>
                </a:tc>
                <a:extLst>
                  <a:ext uri="{0D108BD9-81ED-4DB2-BD59-A6C34878D82A}">
                    <a16:rowId xmlns:a16="http://schemas.microsoft.com/office/drawing/2014/main" val="10003"/>
                  </a:ext>
                </a:extLst>
              </a:tr>
              <a:tr h="1077232">
                <a:tc>
                  <a:txBody>
                    <a:bodyPr/>
                    <a:lstStyle/>
                    <a:p>
                      <a:pPr algn="ctr"/>
                      <a:r>
                        <a:rPr lang="en-US" sz="2000" dirty="0">
                          <a:latin typeface="Lucida Bright" panose="02040602050505020304" pitchFamily="18" charset="0"/>
                        </a:rPr>
                        <a:t>Miss Shuttleworth – F2 Class Teacher </a:t>
                      </a:r>
                      <a:endParaRPr lang="en-GB" sz="2000" dirty="0">
                        <a:latin typeface="Lucida Bright" panose="02040602050505020304" pitchFamily="18" charset="0"/>
                      </a:endParaRPr>
                    </a:p>
                  </a:txBody>
                  <a:tcPr marL="91436" marR="91436" marT="45721" marB="45721" anchor="ctr">
                    <a:solidFill>
                      <a:srgbClr val="CCECFF"/>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4D6287B9-BE3E-4B8C-B209-BEB0B3E78CE1}"/>
              </a:ext>
            </a:extLst>
          </p:cNvPr>
          <p:cNvGraphicFramePr>
            <a:graphicFrameLocks noGrp="1"/>
          </p:cNvGraphicFramePr>
          <p:nvPr>
            <p:extLst>
              <p:ext uri="{D42A27DB-BD31-4B8C-83A1-F6EECF244321}">
                <p14:modId xmlns:p14="http://schemas.microsoft.com/office/powerpoint/2010/main" val="1631927119"/>
              </p:ext>
            </p:extLst>
          </p:nvPr>
        </p:nvGraphicFramePr>
        <p:xfrm>
          <a:off x="679927" y="147952"/>
          <a:ext cx="9690743" cy="6314121"/>
        </p:xfrm>
        <a:graphic>
          <a:graphicData uri="http://schemas.openxmlformats.org/drawingml/2006/table">
            <a:tbl>
              <a:tblPr firstRow="1" firstCol="1" bandRow="1">
                <a:tableStyleId>{5940675A-B579-460E-94D1-54222C63F5DA}</a:tableStyleId>
              </a:tblPr>
              <a:tblGrid>
                <a:gridCol w="3050093">
                  <a:extLst>
                    <a:ext uri="{9D8B030D-6E8A-4147-A177-3AD203B41FA5}">
                      <a16:colId xmlns:a16="http://schemas.microsoft.com/office/drawing/2014/main" val="3877506010"/>
                    </a:ext>
                  </a:extLst>
                </a:gridCol>
                <a:gridCol w="2165741">
                  <a:extLst>
                    <a:ext uri="{9D8B030D-6E8A-4147-A177-3AD203B41FA5}">
                      <a16:colId xmlns:a16="http://schemas.microsoft.com/office/drawing/2014/main" val="1238073941"/>
                    </a:ext>
                  </a:extLst>
                </a:gridCol>
                <a:gridCol w="4474909">
                  <a:extLst>
                    <a:ext uri="{9D8B030D-6E8A-4147-A177-3AD203B41FA5}">
                      <a16:colId xmlns:a16="http://schemas.microsoft.com/office/drawing/2014/main" val="745251388"/>
                    </a:ext>
                  </a:extLst>
                </a:gridCol>
              </a:tblGrid>
              <a:tr h="1107661">
                <a:tc>
                  <a:txBody>
                    <a:bodyPr/>
                    <a:lstStyle/>
                    <a:p>
                      <a:pPr algn="ctr">
                        <a:lnSpc>
                          <a:spcPct val="115000"/>
                        </a:lnSpc>
                        <a:spcAft>
                          <a:spcPts val="0"/>
                        </a:spcAft>
                      </a:pPr>
                      <a:r>
                        <a:rPr lang="en-GB" sz="2000" b="1" dirty="0">
                          <a:effectLst/>
                          <a:latin typeface="Lucida Bright" panose="02040602050505020304" pitchFamily="18" charset="0"/>
                        </a:rPr>
                        <a:t> Year Group</a:t>
                      </a:r>
                      <a:endParaRPr lang="en-GB" sz="2000" b="1" dirty="0">
                        <a:effectLst/>
                        <a:latin typeface="Lucida Bright" panose="020406020505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40000"/>
                        <a:lumOff val="60000"/>
                      </a:schemeClr>
                    </a:solidFill>
                  </a:tcPr>
                </a:tc>
                <a:tc>
                  <a:txBody>
                    <a:bodyPr/>
                    <a:lstStyle/>
                    <a:p>
                      <a:pPr algn="ctr">
                        <a:lnSpc>
                          <a:spcPct val="115000"/>
                        </a:lnSpc>
                        <a:spcAft>
                          <a:spcPts val="0"/>
                        </a:spcAft>
                      </a:pPr>
                      <a:r>
                        <a:rPr lang="en-GB" sz="2000" b="1" dirty="0">
                          <a:effectLst/>
                          <a:latin typeface="Lucida Bright" panose="02040602050505020304" pitchFamily="18" charset="0"/>
                        </a:rPr>
                        <a:t>Class Numbers</a:t>
                      </a:r>
                      <a:endParaRPr lang="en-GB" sz="2000" b="1" dirty="0">
                        <a:effectLst/>
                        <a:latin typeface="Lucida Bright" panose="020406020505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40000"/>
                        <a:lumOff val="60000"/>
                      </a:schemeClr>
                    </a:solidFill>
                  </a:tcPr>
                </a:tc>
                <a:tc>
                  <a:txBody>
                    <a:bodyPr/>
                    <a:lstStyle/>
                    <a:p>
                      <a:pPr algn="ctr">
                        <a:lnSpc>
                          <a:spcPct val="115000"/>
                        </a:lnSpc>
                        <a:spcAft>
                          <a:spcPts val="0"/>
                        </a:spcAft>
                      </a:pPr>
                      <a:r>
                        <a:rPr lang="en-GB" sz="2000" b="1" dirty="0">
                          <a:effectLst/>
                          <a:latin typeface="Lucida Bright" panose="02040602050505020304" pitchFamily="18" charset="0"/>
                        </a:rPr>
                        <a:t>Teachers</a:t>
                      </a:r>
                      <a:endParaRPr lang="en-GB" sz="2000" b="1" dirty="0">
                        <a:effectLst/>
                        <a:latin typeface="Lucida Bright" panose="020406020505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40000"/>
                        <a:lumOff val="60000"/>
                      </a:schemeClr>
                    </a:solidFill>
                  </a:tcPr>
                </a:tc>
                <a:extLst>
                  <a:ext uri="{0D108BD9-81ED-4DB2-BD59-A6C34878D82A}">
                    <a16:rowId xmlns:a16="http://schemas.microsoft.com/office/drawing/2014/main" val="3967506222"/>
                  </a:ext>
                </a:extLst>
              </a:tr>
              <a:tr h="415350">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Foundation 0 and 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F0/F1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Mrs </a:t>
                      </a:r>
                      <a:r>
                        <a:rPr lang="en-GB" sz="1600" dirty="0" err="1">
                          <a:solidFill>
                            <a:srgbClr val="000000"/>
                          </a:solidFill>
                          <a:effectLst/>
                          <a:latin typeface="Lucida Bright" panose="02040602050505020304" pitchFamily="18" charset="0"/>
                          <a:ea typeface="Calibri" panose="020F0502020204030204" pitchFamily="34" charset="0"/>
                          <a:cs typeface="Calibri" panose="020F0502020204030204" pitchFamily="34" charset="0"/>
                        </a:rPr>
                        <a:t>Lambley</a:t>
                      </a: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 and Miss Smith</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1975868156"/>
                  </a:ext>
                </a:extLst>
              </a:tr>
              <a:tr h="415350">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Foundation 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F2</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Miss Shuttleworth (whilst Miss Baker is on maternity leave) </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2620841160"/>
                  </a:ext>
                </a:extLst>
              </a:tr>
              <a:tr h="415350">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Miss Gibbs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747479015"/>
                  </a:ext>
                </a:extLst>
              </a:tr>
              <a:tr h="460043">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Mrs Blach</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2718115286"/>
                  </a:ext>
                </a:extLst>
              </a:tr>
              <a:tr h="391037">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3</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3</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Miss Bingley</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2107136590"/>
                  </a:ext>
                </a:extLst>
              </a:tr>
              <a:tr h="391037">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4</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4</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Miss Kefallinos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484661225"/>
                  </a:ext>
                </a:extLst>
              </a:tr>
              <a:tr h="386677">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5</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5</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Mrs Satterlee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3908720015"/>
                  </a:ext>
                </a:extLst>
              </a:tr>
              <a:tr h="386677">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6</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6</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Mrs Richmond</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88175146"/>
                  </a:ext>
                </a:extLst>
              </a:tr>
              <a:tr h="1760404">
                <a:tc>
                  <a:txBody>
                    <a:bodyPr/>
                    <a:lstStyle/>
                    <a:p>
                      <a:pPr algn="ctr">
                        <a:lnSpc>
                          <a:spcPct val="115000"/>
                        </a:lnSpc>
                        <a:spcAft>
                          <a:spcPts val="0"/>
                        </a:spcAft>
                      </a:pPr>
                      <a:r>
                        <a:rPr lang="en-GB" sz="1600" b="1" dirty="0">
                          <a:effectLst/>
                          <a:latin typeface="Lucida Bright" panose="02040602050505020304" pitchFamily="18" charset="0"/>
                        </a:rPr>
                        <a:t>Other Teaching Staff:</a:t>
                      </a:r>
                      <a:endParaRPr lang="en-GB" sz="1600" b="1" dirty="0">
                        <a:effectLst/>
                        <a:latin typeface="Lucida Bright" panose="020406020505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75000"/>
                      </a:schemeClr>
                    </a:solidFill>
                  </a:tcPr>
                </a:tc>
                <a:tc gridSpan="2">
                  <a:txBody>
                    <a:bodyPr/>
                    <a:lstStyle/>
                    <a:p>
                      <a:pPr>
                        <a:lnSpc>
                          <a:spcPct val="115000"/>
                        </a:lnSpc>
                        <a:spcAft>
                          <a:spcPts val="0"/>
                        </a:spcAft>
                      </a:pPr>
                      <a:r>
                        <a:rPr lang="en-GB" sz="1600" dirty="0">
                          <a:effectLst/>
                          <a:latin typeface="Lucida Bright" panose="02040602050505020304" pitchFamily="18" charset="0"/>
                        </a:rPr>
                        <a:t>Mrs Stone – Cover Teacher </a:t>
                      </a:r>
                    </a:p>
                    <a:p>
                      <a:pPr>
                        <a:lnSpc>
                          <a:spcPct val="115000"/>
                        </a:lnSpc>
                        <a:spcAft>
                          <a:spcPts val="0"/>
                        </a:spcAft>
                      </a:pPr>
                      <a:r>
                        <a:rPr lang="en-GB" sz="1600" dirty="0">
                          <a:effectLst/>
                          <a:latin typeface="Lucida Bright" panose="02040602050505020304" pitchFamily="18" charset="0"/>
                        </a:rPr>
                        <a:t>Mrs Moran – Cover Teaching Assistant </a:t>
                      </a:r>
                    </a:p>
                    <a:p>
                      <a:pPr>
                        <a:lnSpc>
                          <a:spcPct val="115000"/>
                        </a:lnSpc>
                        <a:spcAft>
                          <a:spcPts val="0"/>
                        </a:spcAft>
                      </a:pPr>
                      <a:r>
                        <a:rPr lang="en-GB" sz="1600" dirty="0">
                          <a:effectLst/>
                          <a:latin typeface="Lucida Bright" panose="02040602050505020304" pitchFamily="18" charset="0"/>
                        </a:rPr>
                        <a:t>Mrs Moore – Teaching Assistant </a:t>
                      </a:r>
                    </a:p>
                    <a:p>
                      <a:pPr>
                        <a:lnSpc>
                          <a:spcPct val="115000"/>
                        </a:lnSpc>
                        <a:spcAft>
                          <a:spcPts val="0"/>
                        </a:spcAft>
                      </a:pPr>
                      <a:r>
                        <a:rPr lang="en-GB" sz="1600" dirty="0">
                          <a:effectLst/>
                          <a:latin typeface="Lucida Bright" panose="02040602050505020304" pitchFamily="18" charset="0"/>
                        </a:rPr>
                        <a:t>Mrs Machin -  Teaching Assistant </a:t>
                      </a:r>
                    </a:p>
                    <a:p>
                      <a:pPr>
                        <a:lnSpc>
                          <a:spcPct val="115000"/>
                        </a:lnSpc>
                        <a:spcAft>
                          <a:spcPts val="0"/>
                        </a:spcAft>
                      </a:pPr>
                      <a:r>
                        <a:rPr lang="en-GB" sz="1600" dirty="0">
                          <a:effectLst/>
                          <a:latin typeface="Lucida Bright" panose="02040602050505020304" pitchFamily="18" charset="0"/>
                        </a:rPr>
                        <a:t>Miss Gall – Teaching Assistant </a:t>
                      </a:r>
                    </a:p>
                    <a:p>
                      <a:pPr>
                        <a:lnSpc>
                          <a:spcPct val="115000"/>
                        </a:lnSpc>
                        <a:spcAft>
                          <a:spcPts val="0"/>
                        </a:spcAft>
                      </a:pPr>
                      <a:r>
                        <a:rPr lang="en-GB" sz="1600" dirty="0">
                          <a:effectLst/>
                          <a:latin typeface="Lucida Bright" panose="02040602050505020304" pitchFamily="18" charset="0"/>
                        </a:rPr>
                        <a:t>Mr Lindley – Teaching Assistant and Sports Teacher </a:t>
                      </a:r>
                    </a:p>
                  </a:txBody>
                  <a:tcPr marL="68580" marR="68580" marT="0" marB="0" anchor="ctr">
                    <a:solidFill>
                      <a:schemeClr val="accent1">
                        <a:lumMod val="75000"/>
                      </a:schemeClr>
                    </a:solidFill>
                  </a:tcPr>
                </a:tc>
                <a:tc hMerge="1">
                  <a:txBody>
                    <a:bodyPr/>
                    <a:lstStyle/>
                    <a:p>
                      <a:endParaRPr lang="en-GB"/>
                    </a:p>
                  </a:txBody>
                  <a:tcPr/>
                </a:tc>
                <a:extLst>
                  <a:ext uri="{0D108BD9-81ED-4DB2-BD59-A6C34878D82A}">
                    <a16:rowId xmlns:a16="http://schemas.microsoft.com/office/drawing/2014/main" val="2336194459"/>
                  </a:ext>
                </a:extLst>
              </a:tr>
            </a:tbl>
          </a:graphicData>
        </a:graphic>
      </p:graphicFrame>
    </p:spTree>
    <p:extLst>
      <p:ext uri="{BB962C8B-B14F-4D97-AF65-F5344CB8AC3E}">
        <p14:creationId xmlns:p14="http://schemas.microsoft.com/office/powerpoint/2010/main" val="15605829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3">
            <a:extLst>
              <a:ext uri="{FF2B5EF4-FFF2-40B4-BE49-F238E27FC236}">
                <a16:creationId xmlns:a16="http://schemas.microsoft.com/office/drawing/2014/main" id="{D2FB5826-5F3C-4E2B-86A7-57B0ECB0C114}"/>
              </a:ext>
            </a:extLst>
          </p:cNvPr>
          <p:cNvSpPr>
            <a:spLocks noGrp="1"/>
          </p:cNvSpPr>
          <p:nvPr>
            <p:ph idx="1"/>
          </p:nvPr>
        </p:nvSpPr>
        <p:spPr>
          <a:xfrm>
            <a:off x="401956" y="1806259"/>
            <a:ext cx="9885044" cy="5051741"/>
          </a:xfrm>
        </p:spPr>
        <p:txBody>
          <a:bodyPr>
            <a:normAutofit fontScale="32500" lnSpcReduction="20000"/>
          </a:bodyPr>
          <a:lstStyle/>
          <a:p>
            <a:r>
              <a:rPr lang="en-GB" sz="8000" dirty="0">
                <a:solidFill>
                  <a:schemeClr val="tx1"/>
                </a:solidFill>
                <a:latin typeface="Lucida Bright" panose="02040602050505020304" pitchFamily="18" charset="0"/>
              </a:rPr>
              <a:t>Teachers </a:t>
            </a:r>
            <a:r>
              <a:rPr lang="en-GB" sz="8000" dirty="0">
                <a:latin typeface="Lucida Bright" panose="02040602050505020304" pitchFamily="18" charset="0"/>
              </a:rPr>
              <a:t>will be at their </a:t>
            </a:r>
            <a:r>
              <a:rPr lang="en-GB" sz="8000" b="1" dirty="0">
                <a:latin typeface="Lucida Bright" panose="02040602050505020304" pitchFamily="18" charset="0"/>
              </a:rPr>
              <a:t>classroom doors at the start and end of each day</a:t>
            </a:r>
            <a:r>
              <a:rPr lang="en-GB" sz="8000" dirty="0">
                <a:latin typeface="Lucida Bright" panose="02040602050505020304" pitchFamily="18" charset="0"/>
              </a:rPr>
              <a:t> for any </a:t>
            </a:r>
            <a:r>
              <a:rPr lang="en-GB" sz="8000" b="1" dirty="0">
                <a:latin typeface="Lucida Bright" panose="02040602050505020304" pitchFamily="18" charset="0"/>
              </a:rPr>
              <a:t>quick concerns or information </a:t>
            </a:r>
            <a:r>
              <a:rPr lang="en-GB" sz="8000" dirty="0">
                <a:latin typeface="Lucida Bright" panose="02040602050505020304" pitchFamily="18" charset="0"/>
              </a:rPr>
              <a:t>you wish to share – please be aware that this can be a busy time. </a:t>
            </a:r>
          </a:p>
          <a:p>
            <a:pPr eaLnBrk="1" hangingPunct="1">
              <a:lnSpc>
                <a:spcPct val="90000"/>
              </a:lnSpc>
            </a:pPr>
            <a:endParaRPr lang="en-GB" altLang="en-US" sz="5100" dirty="0">
              <a:latin typeface="Lucida Bright" panose="02040602050505020304" pitchFamily="18" charset="0"/>
            </a:endParaRPr>
          </a:p>
          <a:p>
            <a:r>
              <a:rPr lang="en-GB" sz="8000" b="1" dirty="0">
                <a:latin typeface="Lucida Bright" panose="02040602050505020304" pitchFamily="18" charset="0"/>
              </a:rPr>
              <a:t>Text</a:t>
            </a:r>
            <a:r>
              <a:rPr lang="en-GB" sz="8000" dirty="0">
                <a:latin typeface="Lucida Bright" panose="02040602050505020304" pitchFamily="18" charset="0"/>
              </a:rPr>
              <a:t> and </a:t>
            </a:r>
            <a:r>
              <a:rPr lang="en-GB" sz="8000" b="1" dirty="0">
                <a:latin typeface="Lucida Bright" panose="02040602050505020304" pitchFamily="18" charset="0"/>
              </a:rPr>
              <a:t>phone</a:t>
            </a:r>
            <a:r>
              <a:rPr lang="en-GB" sz="8000" dirty="0">
                <a:latin typeface="Lucida Bright" panose="02040602050505020304" pitchFamily="18" charset="0"/>
              </a:rPr>
              <a:t> </a:t>
            </a:r>
            <a:r>
              <a:rPr lang="en-GB" sz="8000" b="1" dirty="0">
                <a:latin typeface="Lucida Bright" panose="02040602050505020304" pitchFamily="18" charset="0"/>
              </a:rPr>
              <a:t>messages</a:t>
            </a:r>
            <a:r>
              <a:rPr lang="en-GB" sz="8000" dirty="0">
                <a:latin typeface="Lucida Bright" panose="02040602050505020304" pitchFamily="18" charset="0"/>
              </a:rPr>
              <a:t>, via the </a:t>
            </a:r>
            <a:r>
              <a:rPr lang="en-GB" sz="8000" b="1" dirty="0">
                <a:latin typeface="Lucida Bright" panose="02040602050505020304" pitchFamily="18" charset="0"/>
              </a:rPr>
              <a:t>school office</a:t>
            </a:r>
            <a:r>
              <a:rPr lang="en-GB" sz="8000" dirty="0">
                <a:latin typeface="Lucida Bright" panose="02040602050505020304" pitchFamily="18" charset="0"/>
              </a:rPr>
              <a:t>, can also get passed onto class teachers if needed.</a:t>
            </a:r>
          </a:p>
          <a:p>
            <a:pPr eaLnBrk="1" hangingPunct="1">
              <a:lnSpc>
                <a:spcPct val="90000"/>
              </a:lnSpc>
              <a:buFontTx/>
              <a:buNone/>
            </a:pPr>
            <a:endParaRPr lang="en-US" altLang="en-US" sz="7400" dirty="0">
              <a:latin typeface="Lucida Bright" panose="02040602050505020304" pitchFamily="18" charset="0"/>
            </a:endParaRPr>
          </a:p>
          <a:p>
            <a:r>
              <a:rPr lang="en-GB" sz="8000" dirty="0">
                <a:latin typeface="Lucida Bright" panose="02040602050505020304" pitchFamily="18" charset="0"/>
              </a:rPr>
              <a:t>For a </a:t>
            </a:r>
            <a:r>
              <a:rPr lang="en-GB" sz="8000" b="1" dirty="0">
                <a:latin typeface="Lucida Bright" panose="02040602050505020304" pitchFamily="18" charset="0"/>
              </a:rPr>
              <a:t>longer chat</a:t>
            </a:r>
            <a:r>
              <a:rPr lang="en-GB" sz="8000" dirty="0">
                <a:latin typeface="Lucida Bright" panose="02040602050505020304" pitchFamily="18" charset="0"/>
              </a:rPr>
              <a:t>, please contact the school office to make an appointment for us to contact you by telephone.</a:t>
            </a:r>
          </a:p>
          <a:p>
            <a:pPr eaLnBrk="1" hangingPunct="1">
              <a:lnSpc>
                <a:spcPct val="90000"/>
              </a:lnSpc>
            </a:pPr>
            <a:endParaRPr lang="en-GB" altLang="en-US" sz="7400" dirty="0">
              <a:latin typeface="Lucida Bright" panose="02040602050505020304" pitchFamily="18" charset="0"/>
            </a:endParaRPr>
          </a:p>
          <a:p>
            <a:pPr eaLnBrk="1" hangingPunct="1">
              <a:lnSpc>
                <a:spcPct val="90000"/>
              </a:lnSpc>
            </a:pPr>
            <a:r>
              <a:rPr lang="en-US" altLang="en-US" sz="7400" b="1" dirty="0">
                <a:latin typeface="Lucida Bright" panose="02040602050505020304" pitchFamily="18" charset="0"/>
              </a:rPr>
              <a:t>Email</a:t>
            </a:r>
            <a:r>
              <a:rPr lang="en-US" altLang="en-US" sz="7400" dirty="0">
                <a:latin typeface="Lucida Bright" panose="02040602050505020304" pitchFamily="18" charset="0"/>
              </a:rPr>
              <a:t> - </a:t>
            </a:r>
            <a:r>
              <a:rPr lang="en-US" altLang="en-US" sz="7400" dirty="0">
                <a:latin typeface="Lucida Bright" panose="02040602050505020304" pitchFamily="18" charset="0"/>
                <a:hlinkClick r:id="rId2"/>
              </a:rPr>
              <a:t>rshuttleworth@heathlands.notts.sch.uk</a:t>
            </a:r>
            <a:r>
              <a:rPr lang="en-US" altLang="en-US" sz="7400" dirty="0">
                <a:latin typeface="Lucida Bright" panose="02040602050505020304" pitchFamily="18" charset="0"/>
              </a:rPr>
              <a:t> </a:t>
            </a:r>
          </a:p>
        </p:txBody>
      </p:sp>
      <p:sp>
        <p:nvSpPr>
          <p:cNvPr id="5" name="Title 1">
            <a:extLst>
              <a:ext uri="{FF2B5EF4-FFF2-40B4-BE49-F238E27FC236}">
                <a16:creationId xmlns:a16="http://schemas.microsoft.com/office/drawing/2014/main" id="{C089CF72-C4FA-4434-AFFA-ED855A6AEE40}"/>
              </a:ext>
            </a:extLst>
          </p:cNvPr>
          <p:cNvSpPr txBox="1">
            <a:spLocks/>
          </p:cNvSpPr>
          <p:nvPr/>
        </p:nvSpPr>
        <p:spPr>
          <a:xfrm>
            <a:off x="737978" y="47578"/>
            <a:ext cx="7372652" cy="2525486"/>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4800" b="1" dirty="0">
                <a:solidFill>
                  <a:schemeClr val="accent1">
                    <a:lumMod val="75000"/>
                  </a:schemeClr>
                </a:solidFill>
                <a:latin typeface="Lucida Bright" panose="02040602050505020304" pitchFamily="18" charset="0"/>
              </a:rPr>
              <a:t>Communication</a:t>
            </a:r>
            <a:endParaRPr lang="en-GB" sz="4800" dirty="0"/>
          </a:p>
        </p:txBody>
      </p:sp>
    </p:spTree>
    <p:extLst>
      <p:ext uri="{BB962C8B-B14F-4D97-AF65-F5344CB8AC3E}">
        <p14:creationId xmlns:p14="http://schemas.microsoft.com/office/powerpoint/2010/main" val="29204607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4E2C41-8D49-4FE2-8188-67B0200B4AAD}"/>
              </a:ext>
            </a:extLst>
          </p:cNvPr>
          <p:cNvSpPr>
            <a:spLocks noGrp="1"/>
          </p:cNvSpPr>
          <p:nvPr>
            <p:ph type="title"/>
          </p:nvPr>
        </p:nvSpPr>
        <p:spPr>
          <a:xfrm>
            <a:off x="1026958" y="2680447"/>
            <a:ext cx="7372652" cy="2525486"/>
          </a:xfrm>
        </p:spPr>
        <p:txBody>
          <a:bodyPr>
            <a:normAutofit/>
          </a:bodyPr>
          <a:lstStyle/>
          <a:p>
            <a:pPr algn="ctr"/>
            <a:r>
              <a:rPr lang="en-GB" sz="4800" b="1" dirty="0">
                <a:solidFill>
                  <a:schemeClr val="accent1">
                    <a:lumMod val="75000"/>
                  </a:schemeClr>
                </a:solidFill>
                <a:latin typeface="Lucida Bright" panose="02040602050505020304" pitchFamily="18" charset="0"/>
              </a:rPr>
              <a:t>The Foundation Stage Curriculum</a:t>
            </a:r>
            <a:endParaRPr lang="en-GB" sz="4800" dirty="0"/>
          </a:p>
        </p:txBody>
      </p:sp>
    </p:spTree>
    <p:extLst>
      <p:ext uri="{BB962C8B-B14F-4D97-AF65-F5344CB8AC3E}">
        <p14:creationId xmlns:p14="http://schemas.microsoft.com/office/powerpoint/2010/main" val="5381307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4E2C41-8D49-4FE2-8188-67B0200B4AAD}"/>
              </a:ext>
            </a:extLst>
          </p:cNvPr>
          <p:cNvSpPr>
            <a:spLocks noGrp="1"/>
          </p:cNvSpPr>
          <p:nvPr>
            <p:ph type="title"/>
          </p:nvPr>
        </p:nvSpPr>
        <p:spPr>
          <a:xfrm>
            <a:off x="677334" y="609600"/>
            <a:ext cx="7372652" cy="2525486"/>
          </a:xfrm>
        </p:spPr>
        <p:txBody>
          <a:bodyPr>
            <a:normAutofit/>
          </a:bodyPr>
          <a:lstStyle/>
          <a:p>
            <a:pPr algn="ctr"/>
            <a:r>
              <a:rPr lang="en-GB" sz="4800" b="1" dirty="0">
                <a:solidFill>
                  <a:schemeClr val="accent1">
                    <a:lumMod val="75000"/>
                  </a:schemeClr>
                </a:solidFill>
                <a:latin typeface="Lucida Bright" panose="02040602050505020304" pitchFamily="18" charset="0"/>
              </a:rPr>
              <a:t>Areas of Learning</a:t>
            </a:r>
            <a:endParaRPr lang="en-GB" sz="4800" dirty="0"/>
          </a:p>
        </p:txBody>
      </p:sp>
      <p:sp>
        <p:nvSpPr>
          <p:cNvPr id="3" name="Content Placeholder 2">
            <a:extLst>
              <a:ext uri="{FF2B5EF4-FFF2-40B4-BE49-F238E27FC236}">
                <a16:creationId xmlns:a16="http://schemas.microsoft.com/office/drawing/2014/main" id="{89EB2917-2F44-42EE-99DF-1DBB1837CAA0}"/>
              </a:ext>
            </a:extLst>
          </p:cNvPr>
          <p:cNvSpPr>
            <a:spLocks noGrp="1"/>
          </p:cNvSpPr>
          <p:nvPr>
            <p:ph idx="1"/>
          </p:nvPr>
        </p:nvSpPr>
        <p:spPr>
          <a:xfrm>
            <a:off x="3121177" y="2119986"/>
            <a:ext cx="7372652" cy="3880773"/>
          </a:xfrm>
          <a:noFill/>
        </p:spPr>
        <p:txBody>
          <a:bodyPr/>
          <a:lstStyle/>
          <a:p>
            <a:pPr marL="69850" indent="0" eaLnBrk="1" hangingPunct="1">
              <a:buFont typeface="Wingdings 2" panose="05020102010507070707" pitchFamily="18" charset="2"/>
              <a:buNone/>
              <a:defRPr/>
            </a:pPr>
            <a:r>
              <a:rPr lang="en-US" altLang="en-US" sz="2400" dirty="0">
                <a:solidFill>
                  <a:schemeClr val="accent2">
                    <a:lumMod val="50000"/>
                  </a:schemeClr>
                </a:solidFill>
                <a:latin typeface="Lucida Bright" panose="02040602050505020304" pitchFamily="18" charset="0"/>
              </a:rPr>
              <a:t>-Personal, Social and Emotional Development.</a:t>
            </a:r>
          </a:p>
          <a:p>
            <a:pPr marL="69850" indent="0" eaLnBrk="1" hangingPunct="1">
              <a:buFont typeface="Wingdings 2" panose="05020102010507070707" pitchFamily="18" charset="2"/>
              <a:buNone/>
              <a:defRPr/>
            </a:pPr>
            <a:r>
              <a:rPr lang="en-US" altLang="en-US" sz="2400" dirty="0">
                <a:solidFill>
                  <a:schemeClr val="accent2">
                    <a:lumMod val="50000"/>
                  </a:schemeClr>
                </a:solidFill>
                <a:latin typeface="Lucida Bright" panose="02040602050505020304" pitchFamily="18" charset="0"/>
              </a:rPr>
              <a:t>-Communication and Language</a:t>
            </a:r>
          </a:p>
          <a:p>
            <a:pPr marL="69850" indent="0" eaLnBrk="1" hangingPunct="1">
              <a:buFont typeface="Wingdings 2" panose="05020102010507070707" pitchFamily="18" charset="2"/>
              <a:buNone/>
              <a:defRPr/>
            </a:pPr>
            <a:r>
              <a:rPr lang="en-US" altLang="en-US" sz="2400" dirty="0">
                <a:solidFill>
                  <a:schemeClr val="accent2">
                    <a:lumMod val="50000"/>
                  </a:schemeClr>
                </a:solidFill>
                <a:latin typeface="Lucida Bright" panose="02040602050505020304" pitchFamily="18" charset="0"/>
              </a:rPr>
              <a:t>-Physical Development</a:t>
            </a:r>
          </a:p>
          <a:p>
            <a:pPr marL="69850" indent="0" eaLnBrk="1" hangingPunct="1">
              <a:buFont typeface="Wingdings 2" panose="05020102010507070707" pitchFamily="18" charset="2"/>
              <a:buNone/>
              <a:defRPr/>
            </a:pPr>
            <a:r>
              <a:rPr lang="en-US" altLang="en-US" sz="2400" dirty="0">
                <a:solidFill>
                  <a:schemeClr val="accent3">
                    <a:lumMod val="50000"/>
                  </a:schemeClr>
                </a:solidFill>
                <a:latin typeface="Lucida Bright" panose="02040602050505020304" pitchFamily="18" charset="0"/>
              </a:rPr>
              <a:t>-Mathematics </a:t>
            </a:r>
          </a:p>
          <a:p>
            <a:pPr marL="69850" indent="0" eaLnBrk="1" hangingPunct="1">
              <a:buFont typeface="Wingdings 2" panose="05020102010507070707" pitchFamily="18" charset="2"/>
              <a:buNone/>
              <a:defRPr/>
            </a:pPr>
            <a:r>
              <a:rPr lang="en-US" altLang="en-US" sz="2400" dirty="0">
                <a:solidFill>
                  <a:schemeClr val="accent3">
                    <a:lumMod val="50000"/>
                  </a:schemeClr>
                </a:solidFill>
                <a:latin typeface="Lucida Bright" panose="02040602050505020304" pitchFamily="18" charset="0"/>
              </a:rPr>
              <a:t>-Literacy</a:t>
            </a:r>
          </a:p>
          <a:p>
            <a:pPr marL="69850" indent="0" eaLnBrk="1" hangingPunct="1">
              <a:buFont typeface="Wingdings 2" panose="05020102010507070707" pitchFamily="18" charset="2"/>
              <a:buNone/>
              <a:defRPr/>
            </a:pPr>
            <a:r>
              <a:rPr lang="en-US" altLang="en-US" sz="2400" dirty="0">
                <a:solidFill>
                  <a:schemeClr val="accent3">
                    <a:lumMod val="50000"/>
                  </a:schemeClr>
                </a:solidFill>
                <a:latin typeface="Lucida Bright" panose="02040602050505020304" pitchFamily="18" charset="0"/>
              </a:rPr>
              <a:t>-Expressive Arts and Design</a:t>
            </a:r>
          </a:p>
          <a:p>
            <a:pPr marL="69850" indent="0" eaLnBrk="1" hangingPunct="1">
              <a:buFont typeface="Wingdings 2" panose="05020102010507070707" pitchFamily="18" charset="2"/>
              <a:buNone/>
              <a:defRPr/>
            </a:pPr>
            <a:r>
              <a:rPr lang="en-US" altLang="en-US" sz="2400" dirty="0">
                <a:solidFill>
                  <a:schemeClr val="accent3">
                    <a:lumMod val="50000"/>
                  </a:schemeClr>
                </a:solidFill>
                <a:latin typeface="Lucida Bright" panose="02040602050505020304" pitchFamily="18" charset="0"/>
              </a:rPr>
              <a:t>-Understanding The World</a:t>
            </a:r>
          </a:p>
          <a:p>
            <a:pPr marL="0" indent="0">
              <a:buNone/>
            </a:pPr>
            <a:endParaRPr lang="en-GB" dirty="0"/>
          </a:p>
        </p:txBody>
      </p:sp>
      <p:sp>
        <p:nvSpPr>
          <p:cNvPr id="5" name="Title 1">
            <a:extLst>
              <a:ext uri="{FF2B5EF4-FFF2-40B4-BE49-F238E27FC236}">
                <a16:creationId xmlns:a16="http://schemas.microsoft.com/office/drawing/2014/main" id="{5D381512-604D-43AD-88E8-04D7951A40A0}"/>
              </a:ext>
            </a:extLst>
          </p:cNvPr>
          <p:cNvSpPr txBox="1">
            <a:spLocks/>
          </p:cNvSpPr>
          <p:nvPr/>
        </p:nvSpPr>
        <p:spPr>
          <a:xfrm>
            <a:off x="-1988155" y="2460172"/>
            <a:ext cx="7372652" cy="2525486"/>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3200" b="1" dirty="0">
                <a:solidFill>
                  <a:schemeClr val="accent1">
                    <a:lumMod val="75000"/>
                  </a:schemeClr>
                </a:solidFill>
                <a:latin typeface="Lucida Bright" panose="02040602050505020304" pitchFamily="18" charset="0"/>
              </a:rPr>
              <a:t>Prime Areas</a:t>
            </a:r>
            <a:endParaRPr lang="en-GB" sz="3200" dirty="0"/>
          </a:p>
        </p:txBody>
      </p:sp>
      <p:sp>
        <p:nvSpPr>
          <p:cNvPr id="7" name="Title 1">
            <a:extLst>
              <a:ext uri="{FF2B5EF4-FFF2-40B4-BE49-F238E27FC236}">
                <a16:creationId xmlns:a16="http://schemas.microsoft.com/office/drawing/2014/main" id="{1D82A161-04F4-45B3-93A9-D98E9A390277}"/>
              </a:ext>
            </a:extLst>
          </p:cNvPr>
          <p:cNvSpPr txBox="1">
            <a:spLocks/>
          </p:cNvSpPr>
          <p:nvPr/>
        </p:nvSpPr>
        <p:spPr>
          <a:xfrm>
            <a:off x="-1988155" y="4332514"/>
            <a:ext cx="7372652" cy="2525486"/>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3200" b="1" dirty="0">
                <a:solidFill>
                  <a:schemeClr val="accent1">
                    <a:lumMod val="75000"/>
                  </a:schemeClr>
                </a:solidFill>
                <a:latin typeface="Lucida Bright" panose="02040602050505020304" pitchFamily="18" charset="0"/>
              </a:rPr>
              <a:t>Specific Areas</a:t>
            </a:r>
            <a:endParaRPr lang="en-GB" sz="3200" dirty="0"/>
          </a:p>
        </p:txBody>
      </p:sp>
    </p:spTree>
    <p:extLst>
      <p:ext uri="{BB962C8B-B14F-4D97-AF65-F5344CB8AC3E}">
        <p14:creationId xmlns:p14="http://schemas.microsoft.com/office/powerpoint/2010/main" val="22697281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BC3121-390B-41A9-923C-14F1EAA6003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5C8739E-2475-41BA-9430-6FD2AF86BAAE}"/>
              </a:ext>
            </a:extLst>
          </p:cNvPr>
          <p:cNvSpPr>
            <a:spLocks noGrp="1"/>
          </p:cNvSpPr>
          <p:nvPr>
            <p:ph idx="1"/>
          </p:nvPr>
        </p:nvSpPr>
        <p:spPr/>
        <p:txBody>
          <a:bodyPr/>
          <a:lstStyle/>
          <a:p>
            <a:endParaRPr lang="en-GB"/>
          </a:p>
        </p:txBody>
      </p:sp>
      <p:pic>
        <p:nvPicPr>
          <p:cNvPr id="7" name="Picture 6">
            <a:extLst>
              <a:ext uri="{FF2B5EF4-FFF2-40B4-BE49-F238E27FC236}">
                <a16:creationId xmlns:a16="http://schemas.microsoft.com/office/drawing/2014/main" id="{C69CD8C7-C668-4621-9BC8-2F3312C0E3BE}"/>
              </a:ext>
            </a:extLst>
          </p:cNvPr>
          <p:cNvPicPr/>
          <p:nvPr/>
        </p:nvPicPr>
        <p:blipFill>
          <a:blip r:embed="rId2">
            <a:extLst>
              <a:ext uri="{28A0092B-C50C-407E-A947-70E740481C1C}">
                <a14:useLocalDpi xmlns:a14="http://schemas.microsoft.com/office/drawing/2010/main" val="0"/>
              </a:ext>
            </a:extLst>
          </a:blip>
          <a:stretch>
            <a:fillRect/>
          </a:stretch>
        </p:blipFill>
        <p:spPr>
          <a:xfrm>
            <a:off x="716742" y="405130"/>
            <a:ext cx="8557260" cy="5914390"/>
          </a:xfrm>
          <a:prstGeom prst="rect">
            <a:avLst/>
          </a:prstGeom>
        </p:spPr>
      </p:pic>
    </p:spTree>
    <p:extLst>
      <p:ext uri="{BB962C8B-B14F-4D97-AF65-F5344CB8AC3E}">
        <p14:creationId xmlns:p14="http://schemas.microsoft.com/office/powerpoint/2010/main" val="3674576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3">
            <a:extLst>
              <a:ext uri="{FF2B5EF4-FFF2-40B4-BE49-F238E27FC236}">
                <a16:creationId xmlns:a16="http://schemas.microsoft.com/office/drawing/2014/main" id="{D2FB5826-5F3C-4E2B-86A7-57B0ECB0C114}"/>
              </a:ext>
            </a:extLst>
          </p:cNvPr>
          <p:cNvSpPr>
            <a:spLocks noGrp="1"/>
          </p:cNvSpPr>
          <p:nvPr>
            <p:ph idx="1"/>
          </p:nvPr>
        </p:nvSpPr>
        <p:spPr>
          <a:xfrm>
            <a:off x="401956" y="1806259"/>
            <a:ext cx="9885044" cy="5051741"/>
          </a:xfrm>
        </p:spPr>
        <p:txBody>
          <a:bodyPr>
            <a:normAutofit fontScale="40000" lnSpcReduction="20000"/>
          </a:bodyPr>
          <a:lstStyle/>
          <a:p>
            <a:pPr eaLnBrk="1" hangingPunct="1">
              <a:lnSpc>
                <a:spcPct val="90000"/>
              </a:lnSpc>
            </a:pPr>
            <a:r>
              <a:rPr lang="en-GB" altLang="en-US" sz="7400" dirty="0">
                <a:latin typeface="Lucida Bright" panose="02040602050505020304" pitchFamily="18" charset="0"/>
              </a:rPr>
              <a:t>Initial entry assessments – </a:t>
            </a:r>
            <a:r>
              <a:rPr lang="en-GB" altLang="en-US" sz="7400" b="1" dirty="0" err="1">
                <a:latin typeface="Lucida Bright" panose="02040602050505020304" pitchFamily="18" charset="0"/>
              </a:rPr>
              <a:t>WellComm</a:t>
            </a:r>
            <a:r>
              <a:rPr lang="en-GB" altLang="en-US" sz="7400" b="1" dirty="0">
                <a:latin typeface="Lucida Bright" panose="02040602050505020304" pitchFamily="18" charset="0"/>
              </a:rPr>
              <a:t> </a:t>
            </a:r>
            <a:r>
              <a:rPr lang="en-GB" altLang="en-US" sz="7400" dirty="0">
                <a:latin typeface="Lucida Bright" panose="02040602050505020304" pitchFamily="18" charset="0"/>
              </a:rPr>
              <a:t>(language) and </a:t>
            </a:r>
            <a:r>
              <a:rPr lang="en-GB" altLang="en-US" sz="7400" b="1" dirty="0">
                <a:latin typeface="Lucida Bright" panose="02040602050505020304" pitchFamily="18" charset="0"/>
              </a:rPr>
              <a:t>Government Baseline</a:t>
            </a:r>
            <a:endParaRPr lang="en-GB" altLang="en-US" sz="7400" dirty="0">
              <a:latin typeface="Lucida Bright" panose="02040602050505020304" pitchFamily="18" charset="0"/>
            </a:endParaRPr>
          </a:p>
          <a:p>
            <a:pPr eaLnBrk="1" hangingPunct="1">
              <a:lnSpc>
                <a:spcPct val="90000"/>
              </a:lnSpc>
            </a:pPr>
            <a:endParaRPr lang="en-GB" altLang="en-US" sz="5100" dirty="0">
              <a:latin typeface="Lucida Bright" panose="02040602050505020304" pitchFamily="18" charset="0"/>
            </a:endParaRPr>
          </a:p>
          <a:p>
            <a:pPr eaLnBrk="1" hangingPunct="1">
              <a:lnSpc>
                <a:spcPct val="90000"/>
              </a:lnSpc>
            </a:pPr>
            <a:r>
              <a:rPr lang="en-GB" altLang="en-US" sz="7400" dirty="0">
                <a:latin typeface="Lucida Bright" panose="02040602050505020304" pitchFamily="18" charset="0"/>
              </a:rPr>
              <a:t>Ongoing assessments through </a:t>
            </a:r>
            <a:r>
              <a:rPr lang="en-GB" altLang="en-US" sz="7400" b="1" dirty="0">
                <a:latin typeface="Lucida Bright" panose="02040602050505020304" pitchFamily="18" charset="0"/>
              </a:rPr>
              <a:t>observations</a:t>
            </a:r>
          </a:p>
          <a:p>
            <a:pPr eaLnBrk="1" hangingPunct="1">
              <a:lnSpc>
                <a:spcPct val="90000"/>
              </a:lnSpc>
              <a:buFontTx/>
              <a:buNone/>
            </a:pPr>
            <a:endParaRPr lang="en-US" altLang="en-US" sz="7400" dirty="0">
              <a:latin typeface="Lucida Bright" panose="02040602050505020304" pitchFamily="18" charset="0"/>
            </a:endParaRPr>
          </a:p>
          <a:p>
            <a:pPr eaLnBrk="1" hangingPunct="1">
              <a:lnSpc>
                <a:spcPct val="90000"/>
              </a:lnSpc>
            </a:pPr>
            <a:r>
              <a:rPr lang="en-GB" altLang="en-US" sz="7400" dirty="0">
                <a:latin typeface="Lucida Bright" panose="02040602050505020304" pitchFamily="18" charset="0"/>
              </a:rPr>
              <a:t>TLC (</a:t>
            </a:r>
            <a:r>
              <a:rPr lang="en-GB" altLang="en-US" sz="7400" b="1" dirty="0">
                <a:latin typeface="Lucida Bright" panose="02040602050505020304" pitchFamily="18" charset="0"/>
              </a:rPr>
              <a:t>parent meetings</a:t>
            </a:r>
            <a:r>
              <a:rPr lang="en-GB" altLang="en-US" sz="7400" dirty="0">
                <a:latin typeface="Lucida Bright" panose="02040602050505020304" pitchFamily="18" charset="0"/>
              </a:rPr>
              <a:t>) each term </a:t>
            </a:r>
          </a:p>
          <a:p>
            <a:pPr eaLnBrk="1" hangingPunct="1">
              <a:lnSpc>
                <a:spcPct val="90000"/>
              </a:lnSpc>
            </a:pPr>
            <a:endParaRPr lang="en-GB" altLang="en-US" sz="7400" dirty="0">
              <a:latin typeface="Lucida Bright" panose="02040602050505020304" pitchFamily="18" charset="0"/>
            </a:endParaRPr>
          </a:p>
          <a:p>
            <a:pPr eaLnBrk="1" hangingPunct="1">
              <a:lnSpc>
                <a:spcPct val="90000"/>
              </a:lnSpc>
            </a:pPr>
            <a:r>
              <a:rPr lang="en-GB" altLang="en-US" sz="7400" dirty="0">
                <a:latin typeface="Lucida Bright" panose="02040602050505020304" pitchFamily="18" charset="0"/>
              </a:rPr>
              <a:t>Online Learning Journeys (Tapestry) </a:t>
            </a:r>
            <a:endParaRPr lang="en-US" altLang="en-US" sz="7400" dirty="0">
              <a:latin typeface="Lucida Bright" panose="02040602050505020304" pitchFamily="18" charset="0"/>
            </a:endParaRPr>
          </a:p>
          <a:p>
            <a:pPr eaLnBrk="1" hangingPunct="1">
              <a:lnSpc>
                <a:spcPct val="90000"/>
              </a:lnSpc>
              <a:buFontTx/>
              <a:buNone/>
            </a:pPr>
            <a:endParaRPr lang="en-US" altLang="en-US" sz="7400" dirty="0">
              <a:latin typeface="Lucida Bright" panose="02040602050505020304" pitchFamily="18" charset="0"/>
            </a:endParaRPr>
          </a:p>
          <a:p>
            <a:pPr eaLnBrk="1" hangingPunct="1">
              <a:lnSpc>
                <a:spcPct val="90000"/>
              </a:lnSpc>
            </a:pPr>
            <a:r>
              <a:rPr lang="en-US" altLang="en-US" sz="7400" dirty="0">
                <a:latin typeface="Lucida Bright" panose="02040602050505020304" pitchFamily="18" charset="0"/>
              </a:rPr>
              <a:t>End of FS2 Assessment (Written Report)</a:t>
            </a:r>
          </a:p>
          <a:p>
            <a:pPr eaLnBrk="1" hangingPunct="1">
              <a:lnSpc>
                <a:spcPct val="90000"/>
              </a:lnSpc>
              <a:buFontTx/>
              <a:buNone/>
            </a:pPr>
            <a:endParaRPr lang="en-US" altLang="en-US" dirty="0">
              <a:latin typeface="Comic Sans MS" panose="030F0702030302020204" pitchFamily="66" charset="0"/>
            </a:endParaRPr>
          </a:p>
        </p:txBody>
      </p:sp>
      <p:pic>
        <p:nvPicPr>
          <p:cNvPr id="4" name="Picture 1">
            <a:extLst>
              <a:ext uri="{FF2B5EF4-FFF2-40B4-BE49-F238E27FC236}">
                <a16:creationId xmlns:a16="http://schemas.microsoft.com/office/drawing/2014/main" id="{B9FCB662-E5E9-4289-8F78-5D19D4CF892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42008" y="4174988"/>
            <a:ext cx="1081087" cy="1081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1">
            <a:extLst>
              <a:ext uri="{FF2B5EF4-FFF2-40B4-BE49-F238E27FC236}">
                <a16:creationId xmlns:a16="http://schemas.microsoft.com/office/drawing/2014/main" id="{C089CF72-C4FA-4434-AFFA-ED855A6AEE40}"/>
              </a:ext>
            </a:extLst>
          </p:cNvPr>
          <p:cNvSpPr txBox="1">
            <a:spLocks/>
          </p:cNvSpPr>
          <p:nvPr/>
        </p:nvSpPr>
        <p:spPr>
          <a:xfrm>
            <a:off x="737978" y="47578"/>
            <a:ext cx="7372652" cy="2525486"/>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4800" b="1" dirty="0">
                <a:solidFill>
                  <a:schemeClr val="accent1">
                    <a:lumMod val="75000"/>
                  </a:schemeClr>
                </a:solidFill>
                <a:latin typeface="Lucida Bright" panose="02040602050505020304" pitchFamily="18" charset="0"/>
              </a:rPr>
              <a:t>Assessment &amp; Progress Meetings</a:t>
            </a:r>
            <a:endParaRPr lang="en-GB" sz="4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91C2A2-7047-4C1F-8C8F-EE1C17509DB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7E46B36-11DA-4427-85DC-84CE9EFBCDF2}"/>
              </a:ext>
            </a:extLst>
          </p:cNvPr>
          <p:cNvSpPr>
            <a:spLocks noGrp="1"/>
          </p:cNvSpPr>
          <p:nvPr>
            <p:ph idx="1"/>
          </p:nvPr>
        </p:nvSpPr>
        <p:spPr/>
        <p:txBody>
          <a:bodyPr/>
          <a:lstStyle/>
          <a:p>
            <a:endParaRPr lang="en-GB"/>
          </a:p>
        </p:txBody>
      </p:sp>
      <p:graphicFrame>
        <p:nvGraphicFramePr>
          <p:cNvPr id="4" name="Table 3">
            <a:extLst>
              <a:ext uri="{FF2B5EF4-FFF2-40B4-BE49-F238E27FC236}">
                <a16:creationId xmlns:a16="http://schemas.microsoft.com/office/drawing/2014/main" id="{5401BA35-6F44-4CD8-9885-2CDB864ADAD4}"/>
              </a:ext>
            </a:extLst>
          </p:cNvPr>
          <p:cNvGraphicFramePr>
            <a:graphicFrameLocks noGrp="1"/>
          </p:cNvGraphicFramePr>
          <p:nvPr>
            <p:extLst>
              <p:ext uri="{D42A27DB-BD31-4B8C-83A1-F6EECF244321}">
                <p14:modId xmlns:p14="http://schemas.microsoft.com/office/powerpoint/2010/main" val="2974248521"/>
              </p:ext>
            </p:extLst>
          </p:nvPr>
        </p:nvGraphicFramePr>
        <p:xfrm>
          <a:off x="211667" y="228600"/>
          <a:ext cx="11495921" cy="6530122"/>
        </p:xfrm>
        <a:graphic>
          <a:graphicData uri="http://schemas.openxmlformats.org/drawingml/2006/table">
            <a:tbl>
              <a:tblPr firstRow="1" bandRow="1">
                <a:tableStyleId>{5C22544A-7EE6-4342-B048-85BDC9FD1C3A}</a:tableStyleId>
              </a:tblPr>
              <a:tblGrid>
                <a:gridCol w="2247417">
                  <a:extLst>
                    <a:ext uri="{9D8B030D-6E8A-4147-A177-3AD203B41FA5}">
                      <a16:colId xmlns:a16="http://schemas.microsoft.com/office/drawing/2014/main" val="20000"/>
                    </a:ext>
                  </a:extLst>
                </a:gridCol>
                <a:gridCol w="2312126">
                  <a:extLst>
                    <a:ext uri="{9D8B030D-6E8A-4147-A177-3AD203B41FA5}">
                      <a16:colId xmlns:a16="http://schemas.microsoft.com/office/drawing/2014/main" val="20001"/>
                    </a:ext>
                  </a:extLst>
                </a:gridCol>
                <a:gridCol w="2312126">
                  <a:extLst>
                    <a:ext uri="{9D8B030D-6E8A-4147-A177-3AD203B41FA5}">
                      <a16:colId xmlns:a16="http://schemas.microsoft.com/office/drawing/2014/main" val="20002"/>
                    </a:ext>
                  </a:extLst>
                </a:gridCol>
                <a:gridCol w="2312126">
                  <a:extLst>
                    <a:ext uri="{9D8B030D-6E8A-4147-A177-3AD203B41FA5}">
                      <a16:colId xmlns:a16="http://schemas.microsoft.com/office/drawing/2014/main" val="20003"/>
                    </a:ext>
                  </a:extLst>
                </a:gridCol>
                <a:gridCol w="2312126">
                  <a:extLst>
                    <a:ext uri="{9D8B030D-6E8A-4147-A177-3AD203B41FA5}">
                      <a16:colId xmlns:a16="http://schemas.microsoft.com/office/drawing/2014/main" val="20004"/>
                    </a:ext>
                  </a:extLst>
                </a:gridCol>
              </a:tblGrid>
              <a:tr h="434524">
                <a:tc gridSpan="5">
                  <a:txBody>
                    <a:bodyPr/>
                    <a:lstStyle/>
                    <a:p>
                      <a:pPr algn="ctr"/>
                      <a:r>
                        <a:rPr lang="en-GB" sz="2000" dirty="0">
                          <a:latin typeface="Lucida Bright" panose="02040602050505020304" pitchFamily="18" charset="0"/>
                        </a:rPr>
                        <a:t>Early Learning Goals</a:t>
                      </a:r>
                    </a:p>
                  </a:txBody>
                  <a:tcPr marL="91431" marR="91431" marT="45711" marB="45711" anchor="ctr">
                    <a:solidFill>
                      <a:srgbClr val="0070C0"/>
                    </a:solidFill>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426729">
                <a:tc>
                  <a:txBody>
                    <a:bodyPr/>
                    <a:lstStyle/>
                    <a:p>
                      <a:pPr algn="ctr"/>
                      <a:r>
                        <a:rPr lang="en-GB" sz="1600" b="1" dirty="0">
                          <a:latin typeface="Lucida Bright" panose="02040602050505020304" pitchFamily="18" charset="0"/>
                        </a:rPr>
                        <a:t>Word</a:t>
                      </a:r>
                      <a:r>
                        <a:rPr lang="en-GB" sz="1600" b="1" baseline="0" dirty="0">
                          <a:latin typeface="Lucida Bright" panose="02040602050505020304" pitchFamily="18" charset="0"/>
                        </a:rPr>
                        <a:t> Reading</a:t>
                      </a:r>
                      <a:endParaRPr lang="en-GB" sz="1600" b="1" dirty="0">
                        <a:latin typeface="Lucida Bright" panose="02040602050505020304" pitchFamily="18" charset="0"/>
                      </a:endParaRPr>
                    </a:p>
                  </a:txBody>
                  <a:tcPr marL="91431" marR="91431" marT="45711" marB="45711" anchor="ctr"/>
                </a:tc>
                <a:tc>
                  <a:txBody>
                    <a:bodyPr/>
                    <a:lstStyle/>
                    <a:p>
                      <a:pPr algn="ctr"/>
                      <a:r>
                        <a:rPr lang="en-GB" sz="1600" b="1" dirty="0">
                          <a:latin typeface="Lucida Bright" panose="02040602050505020304" pitchFamily="18" charset="0"/>
                        </a:rPr>
                        <a:t>Comprehension</a:t>
                      </a:r>
                    </a:p>
                  </a:txBody>
                  <a:tcPr marL="91431" marR="91431" marT="45711" marB="45711" anchor="ctr"/>
                </a:tc>
                <a:tc>
                  <a:txBody>
                    <a:bodyPr/>
                    <a:lstStyle/>
                    <a:p>
                      <a:pPr algn="ctr"/>
                      <a:r>
                        <a:rPr lang="en-GB" sz="1600" b="1" dirty="0">
                          <a:latin typeface="Lucida Bright" panose="02040602050505020304" pitchFamily="18" charset="0"/>
                        </a:rPr>
                        <a:t>Writing</a:t>
                      </a:r>
                    </a:p>
                  </a:txBody>
                  <a:tcPr marL="91431" marR="91431" marT="45711" marB="45711" anchor="ctr"/>
                </a:tc>
                <a:tc>
                  <a:txBody>
                    <a:bodyPr/>
                    <a:lstStyle/>
                    <a:p>
                      <a:pPr algn="ctr"/>
                      <a:r>
                        <a:rPr lang="en-GB" sz="1600" b="1" dirty="0">
                          <a:latin typeface="Lucida Bright" panose="02040602050505020304" pitchFamily="18" charset="0"/>
                        </a:rPr>
                        <a:t>Number</a:t>
                      </a:r>
                    </a:p>
                  </a:txBody>
                  <a:tcPr marL="91431" marR="91431" marT="45711" marB="45711" anchor="ctr"/>
                </a:tc>
                <a:tc>
                  <a:txBody>
                    <a:bodyPr/>
                    <a:lstStyle/>
                    <a:p>
                      <a:pPr algn="ctr"/>
                      <a:r>
                        <a:rPr lang="en-GB" sz="1600" b="1" dirty="0">
                          <a:latin typeface="Lucida Bright" panose="02040602050505020304" pitchFamily="18" charset="0"/>
                        </a:rPr>
                        <a:t>Numerical Patterns</a:t>
                      </a:r>
                    </a:p>
                  </a:txBody>
                  <a:tcPr marL="91431" marR="91431" marT="45711" marB="45711" anchor="ctr"/>
                </a:tc>
                <a:extLst>
                  <a:ext uri="{0D108BD9-81ED-4DB2-BD59-A6C34878D82A}">
                    <a16:rowId xmlns:a16="http://schemas.microsoft.com/office/drawing/2014/main" val="10001"/>
                  </a:ext>
                </a:extLst>
              </a:tr>
              <a:tr h="1332800">
                <a:tc>
                  <a:txBody>
                    <a:bodyPr/>
                    <a:lstStyle/>
                    <a:p>
                      <a:pPr>
                        <a:defRPr/>
                      </a:pPr>
                      <a:r>
                        <a:rPr lang="en-US" sz="1400" dirty="0">
                          <a:solidFill>
                            <a:srgbClr val="000000"/>
                          </a:solidFill>
                          <a:latin typeface="Lucida Bright" panose="02040602050505020304" pitchFamily="18" charset="0"/>
                        </a:rPr>
                        <a:t>Say a </a:t>
                      </a:r>
                      <a:r>
                        <a:rPr lang="en-US" sz="1400" b="1" dirty="0">
                          <a:solidFill>
                            <a:srgbClr val="000000"/>
                          </a:solidFill>
                          <a:latin typeface="Lucida Bright" panose="02040602050505020304" pitchFamily="18" charset="0"/>
                        </a:rPr>
                        <a:t>sound for each letter in the alphabet and </a:t>
                      </a:r>
                      <a:r>
                        <a:rPr lang="en-US" sz="1400" dirty="0">
                          <a:solidFill>
                            <a:srgbClr val="000000"/>
                          </a:solidFill>
                          <a:latin typeface="Lucida Bright" panose="02040602050505020304" pitchFamily="18" charset="0"/>
                        </a:rPr>
                        <a:t>at least 10 digraphs.</a:t>
                      </a:r>
                    </a:p>
                    <a:p>
                      <a:pPr>
                        <a:defRPr/>
                      </a:pPr>
                      <a:endParaRPr lang="en-GB" sz="1400" dirty="0">
                        <a:latin typeface="Lucida Bright" panose="02040602050505020304" pitchFamily="18" charset="0"/>
                      </a:endParaRPr>
                    </a:p>
                    <a:p>
                      <a:pPr>
                        <a:defRPr/>
                      </a:pPr>
                      <a:endParaRPr lang="en-GB" sz="1400" dirty="0">
                        <a:solidFill>
                          <a:srgbClr val="000000"/>
                        </a:solidFill>
                        <a:latin typeface="Lucida Bright" panose="02040602050505020304" pitchFamily="18" charset="0"/>
                      </a:endParaRPr>
                    </a:p>
                    <a:p>
                      <a:endParaRPr lang="en-GB" sz="1400" dirty="0">
                        <a:latin typeface="Lucida Bright" panose="02040602050505020304" pitchFamily="18" charset="0"/>
                      </a:endParaRPr>
                    </a:p>
                  </a:txBody>
                  <a:tcPr marL="91431" marR="91431" marT="45711" marB="45711"/>
                </a:tc>
                <a:tc>
                  <a:txBody>
                    <a:bodyPr/>
                    <a:lstStyle/>
                    <a:p>
                      <a:pPr>
                        <a:defRPr/>
                      </a:pPr>
                      <a:r>
                        <a:rPr lang="en-US" sz="1400" dirty="0">
                          <a:solidFill>
                            <a:srgbClr val="000000"/>
                          </a:solidFill>
                          <a:latin typeface="Lucida Bright" panose="02040602050505020304" pitchFamily="18" charset="0"/>
                        </a:rPr>
                        <a:t>Anticipate (where appropriate) </a:t>
                      </a:r>
                      <a:r>
                        <a:rPr lang="en-US" sz="1400" b="1" dirty="0">
                          <a:solidFill>
                            <a:srgbClr val="000000"/>
                          </a:solidFill>
                          <a:latin typeface="Lucida Bright" panose="02040602050505020304" pitchFamily="18" charset="0"/>
                        </a:rPr>
                        <a:t>key events in stories. </a:t>
                      </a:r>
                      <a:endParaRPr lang="en-GB" sz="1400" b="1" dirty="0">
                        <a:latin typeface="Lucida Bright" panose="02040602050505020304" pitchFamily="18" charset="0"/>
                      </a:endParaRPr>
                    </a:p>
                    <a:p>
                      <a:endParaRPr lang="en-GB" sz="1400" dirty="0">
                        <a:latin typeface="Lucida Bright" panose="02040602050505020304" pitchFamily="18" charset="0"/>
                      </a:endParaRPr>
                    </a:p>
                  </a:txBody>
                  <a:tcPr marL="91431" marR="91431" marT="45711" marB="45711"/>
                </a:tc>
                <a:tc>
                  <a:txBody>
                    <a:bodyPr/>
                    <a:lstStyle/>
                    <a:p>
                      <a:pPr>
                        <a:defRPr/>
                      </a:pPr>
                      <a:r>
                        <a:rPr lang="en-US" sz="1400" b="1" dirty="0">
                          <a:solidFill>
                            <a:srgbClr val="000000"/>
                          </a:solidFill>
                          <a:latin typeface="Lucida Bright" panose="02040602050505020304" pitchFamily="18" charset="0"/>
                        </a:rPr>
                        <a:t>Write </a:t>
                      </a:r>
                      <a:r>
                        <a:rPr lang="en-US" sz="1400" b="1" dirty="0" err="1">
                          <a:solidFill>
                            <a:srgbClr val="000000"/>
                          </a:solidFill>
                          <a:latin typeface="Lucida Bright" panose="02040602050505020304" pitchFamily="18" charset="0"/>
                        </a:rPr>
                        <a:t>recognisable</a:t>
                      </a:r>
                      <a:r>
                        <a:rPr lang="en-US" sz="1400" b="1" dirty="0">
                          <a:solidFill>
                            <a:srgbClr val="000000"/>
                          </a:solidFill>
                          <a:latin typeface="Lucida Bright" panose="02040602050505020304" pitchFamily="18" charset="0"/>
                        </a:rPr>
                        <a:t> letters</a:t>
                      </a:r>
                      <a:r>
                        <a:rPr lang="en-US" sz="1400" dirty="0">
                          <a:solidFill>
                            <a:srgbClr val="000000"/>
                          </a:solidFill>
                          <a:latin typeface="Lucida Bright" panose="02040602050505020304" pitchFamily="18" charset="0"/>
                        </a:rPr>
                        <a:t>, most of which are correctly formed. </a:t>
                      </a:r>
                      <a:endParaRPr lang="en-GB" sz="1400" dirty="0">
                        <a:latin typeface="Lucida Bright" panose="02040602050505020304" pitchFamily="18" charset="0"/>
                      </a:endParaRPr>
                    </a:p>
                    <a:p>
                      <a:endParaRPr lang="en-GB" sz="1400" dirty="0">
                        <a:latin typeface="Lucida Bright" panose="02040602050505020304" pitchFamily="18" charset="0"/>
                      </a:endParaRPr>
                    </a:p>
                  </a:txBody>
                  <a:tcPr marL="91431" marR="91431" marT="45711" marB="45711"/>
                </a:tc>
                <a:tc>
                  <a:txBody>
                    <a:bodyPr/>
                    <a:lstStyle/>
                    <a:p>
                      <a:pPr>
                        <a:defRPr/>
                      </a:pPr>
                      <a:r>
                        <a:rPr lang="en-US" sz="1400" dirty="0">
                          <a:solidFill>
                            <a:srgbClr val="000000"/>
                          </a:solidFill>
                          <a:latin typeface="Lucida Bright" panose="02040602050505020304" pitchFamily="18" charset="0"/>
                        </a:rPr>
                        <a:t>Have a </a:t>
                      </a:r>
                      <a:r>
                        <a:rPr lang="en-US" sz="1400" b="1" dirty="0">
                          <a:solidFill>
                            <a:srgbClr val="000000"/>
                          </a:solidFill>
                          <a:latin typeface="Lucida Bright" panose="02040602050505020304" pitchFamily="18" charset="0"/>
                        </a:rPr>
                        <a:t>deep understanding of number to 10</a:t>
                      </a:r>
                      <a:r>
                        <a:rPr lang="en-US" sz="1400" dirty="0">
                          <a:solidFill>
                            <a:srgbClr val="000000"/>
                          </a:solidFill>
                          <a:latin typeface="Lucida Bright" panose="02040602050505020304" pitchFamily="18" charset="0"/>
                        </a:rPr>
                        <a:t>, including the composition of each number.</a:t>
                      </a:r>
                      <a:endParaRPr lang="en-GB" sz="1400" dirty="0">
                        <a:latin typeface="Lucida Bright" panose="02040602050505020304" pitchFamily="18" charset="0"/>
                      </a:endParaRPr>
                    </a:p>
                    <a:p>
                      <a:endParaRPr lang="en-GB" sz="1400" dirty="0">
                        <a:latin typeface="Lucida Bright" panose="02040602050505020304" pitchFamily="18" charset="0"/>
                      </a:endParaRPr>
                    </a:p>
                  </a:txBody>
                  <a:tcPr marL="91431" marR="91431" marT="45711" marB="45711"/>
                </a:tc>
                <a:tc>
                  <a:txBody>
                    <a:bodyPr/>
                    <a:lstStyle/>
                    <a:p>
                      <a:r>
                        <a:rPr lang="en-US" altLang="en-US" sz="1400" b="1" dirty="0">
                          <a:solidFill>
                            <a:srgbClr val="000000"/>
                          </a:solidFill>
                          <a:latin typeface="Lucida Bright" panose="02040602050505020304" pitchFamily="18" charset="0"/>
                        </a:rPr>
                        <a:t>Verbally count beyond 20</a:t>
                      </a:r>
                      <a:r>
                        <a:rPr lang="en-US" altLang="en-US" sz="1400" dirty="0">
                          <a:solidFill>
                            <a:srgbClr val="000000"/>
                          </a:solidFill>
                          <a:latin typeface="Lucida Bright" panose="02040602050505020304" pitchFamily="18" charset="0"/>
                        </a:rPr>
                        <a:t>, </a:t>
                      </a:r>
                      <a:r>
                        <a:rPr lang="en-US" altLang="en-US" sz="1400" dirty="0" err="1">
                          <a:solidFill>
                            <a:srgbClr val="000000"/>
                          </a:solidFill>
                          <a:latin typeface="Lucida Bright" panose="02040602050505020304" pitchFamily="18" charset="0"/>
                        </a:rPr>
                        <a:t>recognising</a:t>
                      </a:r>
                      <a:r>
                        <a:rPr lang="en-US" altLang="en-US" sz="1400" dirty="0">
                          <a:solidFill>
                            <a:srgbClr val="000000"/>
                          </a:solidFill>
                          <a:latin typeface="Lucida Bright" panose="02040602050505020304" pitchFamily="18" charset="0"/>
                        </a:rPr>
                        <a:t> the pattern of the counting system. </a:t>
                      </a:r>
                      <a:r>
                        <a:rPr lang="en-GB" altLang="en-US" sz="1400" dirty="0">
                          <a:solidFill>
                            <a:srgbClr val="000000"/>
                          </a:solidFill>
                          <a:latin typeface="Lucida Bright" panose="02040602050505020304" pitchFamily="18" charset="0"/>
                        </a:rPr>
                        <a:t>	</a:t>
                      </a:r>
                      <a:endParaRPr lang="en-GB" altLang="en-US" sz="1400" dirty="0">
                        <a:latin typeface="Lucida Bright" panose="02040602050505020304" pitchFamily="18" charset="0"/>
                      </a:endParaRPr>
                    </a:p>
                    <a:p>
                      <a:endParaRPr lang="en-GB" sz="1400" dirty="0">
                        <a:latin typeface="Lucida Bright" panose="02040602050505020304" pitchFamily="18" charset="0"/>
                      </a:endParaRPr>
                    </a:p>
                  </a:txBody>
                  <a:tcPr marL="91431" marR="91431" marT="45711" marB="45711"/>
                </a:tc>
                <a:extLst>
                  <a:ext uri="{0D108BD9-81ED-4DB2-BD59-A6C34878D82A}">
                    <a16:rowId xmlns:a16="http://schemas.microsoft.com/office/drawing/2014/main" val="10002"/>
                  </a:ext>
                </a:extLst>
              </a:tr>
              <a:tr h="185890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dirty="0">
                          <a:solidFill>
                            <a:srgbClr val="000000"/>
                          </a:solidFill>
                          <a:latin typeface="Lucida Bright" panose="02040602050505020304" pitchFamily="18" charset="0"/>
                        </a:rPr>
                        <a:t>Read words </a:t>
                      </a:r>
                      <a:r>
                        <a:rPr lang="en-US" sz="1400" dirty="0">
                          <a:solidFill>
                            <a:srgbClr val="000000"/>
                          </a:solidFill>
                          <a:latin typeface="Lucida Bright" panose="02040602050505020304" pitchFamily="18" charset="0"/>
                        </a:rPr>
                        <a:t>consistent with their phonic knowledge by </a:t>
                      </a:r>
                      <a:r>
                        <a:rPr lang="en-US" sz="1400" b="1" dirty="0">
                          <a:solidFill>
                            <a:srgbClr val="000000"/>
                          </a:solidFill>
                          <a:latin typeface="Lucida Bright" panose="02040602050505020304" pitchFamily="18" charset="0"/>
                        </a:rPr>
                        <a:t>sound-blending.</a:t>
                      </a:r>
                    </a:p>
                    <a:p>
                      <a:endParaRPr lang="en-GB" sz="1400" dirty="0">
                        <a:latin typeface="Lucida Bright" panose="02040602050505020304" pitchFamily="18" charset="0"/>
                      </a:endParaRPr>
                    </a:p>
                  </a:txBody>
                  <a:tcPr marL="91431" marR="91431" marT="45711" marB="4571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rgbClr val="000000"/>
                          </a:solidFill>
                          <a:latin typeface="Lucida Bright" panose="02040602050505020304" pitchFamily="18" charset="0"/>
                        </a:rPr>
                        <a:t>Demonstrate understanding of what has been read to them by retelling stories and narratives using their own words and recently introduced vocabulary. </a:t>
                      </a:r>
                      <a:endParaRPr lang="en-GB" sz="1400" dirty="0">
                        <a:latin typeface="Lucida Bright" panose="02040602050505020304" pitchFamily="18" charset="0"/>
                      </a:endParaRPr>
                    </a:p>
                    <a:p>
                      <a:endParaRPr lang="en-GB" sz="1400" dirty="0">
                        <a:latin typeface="Lucida Bright" panose="02040602050505020304" pitchFamily="18" charset="0"/>
                      </a:endParaRPr>
                    </a:p>
                  </a:txBody>
                  <a:tcPr marL="91431" marR="91431" marT="45711" marB="4571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dirty="0">
                          <a:solidFill>
                            <a:srgbClr val="000000"/>
                          </a:solidFill>
                          <a:latin typeface="Lucida Bright" panose="02040602050505020304" pitchFamily="18" charset="0"/>
                        </a:rPr>
                        <a:t>Spell words by identifying sounds </a:t>
                      </a:r>
                      <a:r>
                        <a:rPr lang="en-US" sz="1400" dirty="0">
                          <a:solidFill>
                            <a:srgbClr val="000000"/>
                          </a:solidFill>
                          <a:latin typeface="Lucida Bright" panose="02040602050505020304" pitchFamily="18" charset="0"/>
                        </a:rPr>
                        <a:t>in them and representing the sounds with a letter or letters. </a:t>
                      </a:r>
                      <a:r>
                        <a:rPr lang="en-GB" sz="1400" dirty="0">
                          <a:solidFill>
                            <a:srgbClr val="000000"/>
                          </a:solidFill>
                          <a:latin typeface="Lucida Bright" panose="02040602050505020304" pitchFamily="18" charset="0"/>
                        </a:rPr>
                        <a:t>	</a:t>
                      </a:r>
                    </a:p>
                    <a:p>
                      <a:endParaRPr lang="en-GB" sz="1400" dirty="0">
                        <a:latin typeface="Lucida Bright" panose="02040602050505020304" pitchFamily="18" charset="0"/>
                      </a:endParaRPr>
                    </a:p>
                  </a:txBody>
                  <a:tcPr marL="91431" marR="91431" marT="45711" marB="4571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dirty="0" err="1">
                          <a:solidFill>
                            <a:srgbClr val="000000"/>
                          </a:solidFill>
                          <a:latin typeface="Lucida Bright" panose="02040602050505020304" pitchFamily="18" charset="0"/>
                        </a:rPr>
                        <a:t>Subitise</a:t>
                      </a:r>
                      <a:r>
                        <a:rPr lang="en-US" sz="1400" dirty="0">
                          <a:solidFill>
                            <a:srgbClr val="000000"/>
                          </a:solidFill>
                          <a:latin typeface="Lucida Bright" panose="02040602050505020304" pitchFamily="18" charset="0"/>
                        </a:rPr>
                        <a:t> (</a:t>
                      </a:r>
                      <a:r>
                        <a:rPr lang="en-US" sz="1400" dirty="0" err="1">
                          <a:solidFill>
                            <a:srgbClr val="000000"/>
                          </a:solidFill>
                          <a:latin typeface="Lucida Bright" panose="02040602050505020304" pitchFamily="18" charset="0"/>
                        </a:rPr>
                        <a:t>recognise</a:t>
                      </a:r>
                      <a:r>
                        <a:rPr lang="en-US" sz="1400" dirty="0">
                          <a:solidFill>
                            <a:srgbClr val="000000"/>
                          </a:solidFill>
                          <a:latin typeface="Lucida Bright" panose="02040602050505020304" pitchFamily="18" charset="0"/>
                        </a:rPr>
                        <a:t> quantities without counting) up to 5.</a:t>
                      </a:r>
                    </a:p>
                    <a:p>
                      <a:endParaRPr lang="en-GB" sz="1400" dirty="0">
                        <a:latin typeface="Lucida Bright" panose="02040602050505020304" pitchFamily="18" charset="0"/>
                      </a:endParaRPr>
                    </a:p>
                  </a:txBody>
                  <a:tcPr marL="91431" marR="91431" marT="45711" marB="4571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400" b="1" dirty="0">
                          <a:solidFill>
                            <a:srgbClr val="000000"/>
                          </a:solidFill>
                          <a:latin typeface="Lucida Bright" panose="02040602050505020304" pitchFamily="18" charset="0"/>
                        </a:rPr>
                        <a:t>Compare quantities </a:t>
                      </a:r>
                      <a:r>
                        <a:rPr lang="en-US" altLang="en-US" sz="1400" dirty="0">
                          <a:solidFill>
                            <a:srgbClr val="000000"/>
                          </a:solidFill>
                          <a:latin typeface="Lucida Bright" panose="02040602050505020304" pitchFamily="18" charset="0"/>
                        </a:rPr>
                        <a:t>up to 10 in different contexts, </a:t>
                      </a:r>
                      <a:r>
                        <a:rPr lang="en-US" altLang="en-US" sz="1400" dirty="0" err="1">
                          <a:solidFill>
                            <a:srgbClr val="000000"/>
                          </a:solidFill>
                          <a:latin typeface="Lucida Bright" panose="02040602050505020304" pitchFamily="18" charset="0"/>
                        </a:rPr>
                        <a:t>recognising</a:t>
                      </a:r>
                      <a:r>
                        <a:rPr lang="en-US" altLang="en-US" sz="1400" dirty="0">
                          <a:solidFill>
                            <a:srgbClr val="000000"/>
                          </a:solidFill>
                          <a:latin typeface="Lucida Bright" panose="02040602050505020304" pitchFamily="18" charset="0"/>
                        </a:rPr>
                        <a:t> when one quantity is greater than, less than or the same as the other quantity. </a:t>
                      </a:r>
                      <a:endParaRPr lang="en-GB" altLang="en-US" sz="1400" dirty="0">
                        <a:latin typeface="Lucida Bright" panose="02040602050505020304" pitchFamily="18" charset="0"/>
                      </a:endParaRPr>
                    </a:p>
                    <a:p>
                      <a:endParaRPr lang="en-GB" sz="1400" dirty="0">
                        <a:latin typeface="Lucida Bright" panose="02040602050505020304" pitchFamily="18" charset="0"/>
                      </a:endParaRPr>
                    </a:p>
                  </a:txBody>
                  <a:tcPr marL="91431" marR="91431" marT="45711" marB="45711"/>
                </a:tc>
                <a:extLst>
                  <a:ext uri="{0D108BD9-81ED-4DB2-BD59-A6C34878D82A}">
                    <a16:rowId xmlns:a16="http://schemas.microsoft.com/office/drawing/2014/main" val="10003"/>
                  </a:ext>
                </a:extLst>
              </a:tr>
              <a:tr h="203427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dirty="0">
                          <a:solidFill>
                            <a:srgbClr val="000000"/>
                          </a:solidFill>
                          <a:latin typeface="Lucida Bright" panose="02040602050505020304" pitchFamily="18" charset="0"/>
                        </a:rPr>
                        <a:t>Read aloud simple sentences </a:t>
                      </a:r>
                      <a:r>
                        <a:rPr lang="en-US" sz="1400" dirty="0">
                          <a:solidFill>
                            <a:srgbClr val="000000"/>
                          </a:solidFill>
                          <a:latin typeface="Lucida Bright" panose="02040602050505020304" pitchFamily="18" charset="0"/>
                        </a:rPr>
                        <a:t>and books that are consistent with their phonic knowledge, including some common exception words.</a:t>
                      </a:r>
                    </a:p>
                    <a:p>
                      <a:endParaRPr lang="en-GB" sz="1400" dirty="0">
                        <a:latin typeface="Lucida Bright" panose="02040602050505020304" pitchFamily="18" charset="0"/>
                      </a:endParaRPr>
                    </a:p>
                  </a:txBody>
                  <a:tcPr marL="91431" marR="91431" marT="45711" marB="45711"/>
                </a:tc>
                <a:tc>
                  <a:txBody>
                    <a:bodyPr/>
                    <a:lstStyle/>
                    <a:p>
                      <a:r>
                        <a:rPr lang="en-US" sz="1400" dirty="0">
                          <a:solidFill>
                            <a:srgbClr val="000000"/>
                          </a:solidFill>
                          <a:latin typeface="Lucida Bright" panose="02040602050505020304" pitchFamily="18" charset="0"/>
                        </a:rPr>
                        <a:t>Use and understand </a:t>
                      </a:r>
                      <a:r>
                        <a:rPr lang="en-US" sz="1400" b="1" dirty="0">
                          <a:solidFill>
                            <a:srgbClr val="000000"/>
                          </a:solidFill>
                          <a:latin typeface="Lucida Bright" panose="02040602050505020304" pitchFamily="18" charset="0"/>
                        </a:rPr>
                        <a:t>recently introduced vocabulary </a:t>
                      </a:r>
                      <a:r>
                        <a:rPr lang="en-US" sz="1400" dirty="0">
                          <a:solidFill>
                            <a:srgbClr val="000000"/>
                          </a:solidFill>
                          <a:latin typeface="Lucida Bright" panose="02040602050505020304" pitchFamily="18" charset="0"/>
                        </a:rPr>
                        <a:t>during discussions about stories, non-fiction, rhymes and poems and during role play.</a:t>
                      </a:r>
                      <a:endParaRPr lang="en-GB" sz="1400" dirty="0">
                        <a:latin typeface="Lucida Bright" panose="02040602050505020304" pitchFamily="18" charset="0"/>
                      </a:endParaRPr>
                    </a:p>
                  </a:txBody>
                  <a:tcPr marL="91431" marR="91431" marT="45711" marB="4571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rgbClr val="000000"/>
                          </a:solidFill>
                          <a:latin typeface="Lucida Bright" panose="02040602050505020304" pitchFamily="18" charset="0"/>
                        </a:rPr>
                        <a:t>Write </a:t>
                      </a:r>
                      <a:r>
                        <a:rPr lang="en-US" sz="1400" b="1" dirty="0">
                          <a:solidFill>
                            <a:srgbClr val="000000"/>
                          </a:solidFill>
                          <a:latin typeface="Lucida Bright" panose="02040602050505020304" pitchFamily="18" charset="0"/>
                        </a:rPr>
                        <a:t>simple phrases and sentences </a:t>
                      </a:r>
                      <a:r>
                        <a:rPr lang="en-US" sz="1400" dirty="0">
                          <a:solidFill>
                            <a:srgbClr val="000000"/>
                          </a:solidFill>
                          <a:latin typeface="Lucida Bright" panose="02040602050505020304" pitchFamily="18" charset="0"/>
                        </a:rPr>
                        <a:t>that can be read by others.</a:t>
                      </a:r>
                    </a:p>
                    <a:p>
                      <a:endParaRPr lang="en-GB" sz="1400" dirty="0">
                        <a:latin typeface="Lucida Bright" panose="02040602050505020304" pitchFamily="18" charset="0"/>
                      </a:endParaRPr>
                    </a:p>
                  </a:txBody>
                  <a:tcPr marL="91431" marR="91431" marT="45711" marB="4571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dirty="0">
                          <a:solidFill>
                            <a:srgbClr val="000000"/>
                          </a:solidFill>
                          <a:latin typeface="Lucida Bright" panose="02040602050505020304" pitchFamily="18" charset="0"/>
                        </a:rPr>
                        <a:t>Automatically recall </a:t>
                      </a:r>
                      <a:r>
                        <a:rPr lang="en-US" sz="1400" dirty="0">
                          <a:solidFill>
                            <a:srgbClr val="000000"/>
                          </a:solidFill>
                          <a:latin typeface="Lucida Bright" panose="02040602050505020304" pitchFamily="18" charset="0"/>
                        </a:rPr>
                        <a:t>(without reference to rhymes, counting or other aids) </a:t>
                      </a:r>
                      <a:r>
                        <a:rPr lang="en-US" sz="1400" b="1" dirty="0">
                          <a:solidFill>
                            <a:srgbClr val="000000"/>
                          </a:solidFill>
                          <a:latin typeface="Lucida Bright" panose="02040602050505020304" pitchFamily="18" charset="0"/>
                        </a:rPr>
                        <a:t>number bonds up to 5 </a:t>
                      </a:r>
                      <a:r>
                        <a:rPr lang="en-US" sz="1400" dirty="0">
                          <a:solidFill>
                            <a:srgbClr val="000000"/>
                          </a:solidFill>
                          <a:latin typeface="Lucida Bright" panose="02040602050505020304" pitchFamily="18" charset="0"/>
                        </a:rPr>
                        <a:t>(including subtraction facts) and some number bonds to 10, including double facts.</a:t>
                      </a:r>
                    </a:p>
                    <a:p>
                      <a:endParaRPr lang="en-GB" sz="1400" dirty="0">
                        <a:latin typeface="Lucida Bright" panose="02040602050505020304" pitchFamily="18" charset="0"/>
                      </a:endParaRPr>
                    </a:p>
                  </a:txBody>
                  <a:tcPr marL="91431" marR="91431" marT="45711" marB="4571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400" b="1" dirty="0">
                          <a:solidFill>
                            <a:srgbClr val="000000"/>
                          </a:solidFill>
                          <a:latin typeface="Lucida Bright" panose="02040602050505020304" pitchFamily="18" charset="0"/>
                        </a:rPr>
                        <a:t>Explore and represent patterns within numbers up to 10, </a:t>
                      </a:r>
                      <a:r>
                        <a:rPr lang="en-US" altLang="en-US" sz="1400" dirty="0">
                          <a:solidFill>
                            <a:srgbClr val="000000"/>
                          </a:solidFill>
                          <a:latin typeface="Lucida Bright" panose="02040602050505020304" pitchFamily="18" charset="0"/>
                        </a:rPr>
                        <a:t>including evens and odds, double facts and how quantities can be distributed equally.</a:t>
                      </a:r>
                    </a:p>
                    <a:p>
                      <a:endParaRPr lang="en-GB" sz="1400" dirty="0">
                        <a:latin typeface="Lucida Bright" panose="02040602050505020304" pitchFamily="18" charset="0"/>
                      </a:endParaRPr>
                    </a:p>
                  </a:txBody>
                  <a:tcPr marL="91431" marR="91431" marT="45711" marB="45711"/>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6751182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1D4E710-7FC7-4929-899D-07FAE9FC30E5}"/>
              </a:ext>
            </a:extLst>
          </p:cNvPr>
          <p:cNvSpPr>
            <a:spLocks noGrp="1"/>
          </p:cNvSpPr>
          <p:nvPr>
            <p:ph idx="1"/>
          </p:nvPr>
        </p:nvSpPr>
        <p:spPr>
          <a:xfrm>
            <a:off x="266322" y="780202"/>
            <a:ext cx="9544428" cy="3508375"/>
          </a:xfrm>
        </p:spPr>
        <p:txBody>
          <a:bodyPr>
            <a:normAutofit/>
          </a:bodyPr>
          <a:lstStyle/>
          <a:p>
            <a:pPr marL="0" indent="0" algn="ctr">
              <a:buClr>
                <a:srgbClr val="90C226"/>
              </a:buClr>
              <a:buNone/>
              <a:defRPr/>
            </a:pPr>
            <a:endParaRPr lang="en-GB" sz="2800" dirty="0">
              <a:solidFill>
                <a:prstClr val="black">
                  <a:lumMod val="75000"/>
                  <a:lumOff val="25000"/>
                </a:prstClr>
              </a:solidFill>
              <a:latin typeface="Lucida Bright" panose="02040602050505020304" pitchFamily="18" charset="0"/>
            </a:endParaRPr>
          </a:p>
          <a:p>
            <a:pPr marL="0" indent="0">
              <a:buClr>
                <a:srgbClr val="90C226"/>
              </a:buClr>
              <a:buNone/>
              <a:defRPr/>
            </a:pPr>
            <a:endParaRPr lang="en-GB" sz="2800" b="1" dirty="0"/>
          </a:p>
        </p:txBody>
      </p:sp>
      <p:pic>
        <p:nvPicPr>
          <p:cNvPr id="26628" name="Picture 2">
            <a:extLst>
              <a:ext uri="{FF2B5EF4-FFF2-40B4-BE49-F238E27FC236}">
                <a16:creationId xmlns:a16="http://schemas.microsoft.com/office/drawing/2014/main" id="{B0BEBE32-9DF0-4E58-B906-34DC56CAF58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62037" y="1597360"/>
            <a:ext cx="3301623" cy="3129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9" name="TextBox 3">
            <a:extLst>
              <a:ext uri="{FF2B5EF4-FFF2-40B4-BE49-F238E27FC236}">
                <a16:creationId xmlns:a16="http://schemas.microsoft.com/office/drawing/2014/main" id="{80E36E1C-B193-4C07-B8A3-28C29AC48F42}"/>
              </a:ext>
            </a:extLst>
          </p:cNvPr>
          <p:cNvSpPr txBox="1">
            <a:spLocks noChangeArrowheads="1"/>
          </p:cNvSpPr>
          <p:nvPr/>
        </p:nvSpPr>
        <p:spPr bwMode="auto">
          <a:xfrm>
            <a:off x="979110" y="5150751"/>
            <a:ext cx="33845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GB" altLang="en-US" b="1" dirty="0">
                <a:latin typeface="Lucida Bright" panose="02040602050505020304" pitchFamily="18" charset="0"/>
              </a:rPr>
              <a:t>School decodable book</a:t>
            </a:r>
          </a:p>
        </p:txBody>
      </p:sp>
      <p:sp>
        <p:nvSpPr>
          <p:cNvPr id="26631" name="TextBox 7">
            <a:extLst>
              <a:ext uri="{FF2B5EF4-FFF2-40B4-BE49-F238E27FC236}">
                <a16:creationId xmlns:a16="http://schemas.microsoft.com/office/drawing/2014/main" id="{D12CAFA9-AC2D-4AA6-99C9-C1798651668D}"/>
              </a:ext>
            </a:extLst>
          </p:cNvPr>
          <p:cNvSpPr txBox="1">
            <a:spLocks noChangeArrowheads="1"/>
          </p:cNvSpPr>
          <p:nvPr/>
        </p:nvSpPr>
        <p:spPr bwMode="auto">
          <a:xfrm>
            <a:off x="6096000" y="5394165"/>
            <a:ext cx="33845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pPr algn="ctr"/>
            <a:r>
              <a:rPr lang="en-GB" altLang="en-US" b="1" dirty="0">
                <a:latin typeface="Lucida Bright" panose="02040602050505020304" pitchFamily="18" charset="0"/>
              </a:rPr>
              <a:t>Reading for Pleasure book</a:t>
            </a:r>
          </a:p>
        </p:txBody>
      </p:sp>
      <p:sp>
        <p:nvSpPr>
          <p:cNvPr id="8" name="Title 1">
            <a:extLst>
              <a:ext uri="{FF2B5EF4-FFF2-40B4-BE49-F238E27FC236}">
                <a16:creationId xmlns:a16="http://schemas.microsoft.com/office/drawing/2014/main" id="{4413E687-92B2-47A0-8559-FD464D38B73E}"/>
              </a:ext>
            </a:extLst>
          </p:cNvPr>
          <p:cNvSpPr txBox="1">
            <a:spLocks/>
          </p:cNvSpPr>
          <p:nvPr/>
        </p:nvSpPr>
        <p:spPr>
          <a:xfrm>
            <a:off x="1705165" y="243595"/>
            <a:ext cx="7372652" cy="2525486"/>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4800" b="1" dirty="0">
                <a:solidFill>
                  <a:schemeClr val="accent1">
                    <a:lumMod val="75000"/>
                  </a:schemeClr>
                </a:solidFill>
                <a:latin typeface="Lucida Bright" panose="02040602050505020304" pitchFamily="18" charset="0"/>
              </a:rPr>
              <a:t>Reading</a:t>
            </a:r>
            <a:endParaRPr lang="en-GB" sz="4800" dirty="0"/>
          </a:p>
        </p:txBody>
      </p:sp>
      <p:pic>
        <p:nvPicPr>
          <p:cNvPr id="2052" name="Picture 4" descr="The Gruffalo (The Gruffalo, 1)">
            <a:extLst>
              <a:ext uri="{FF2B5EF4-FFF2-40B4-BE49-F238E27FC236}">
                <a16:creationId xmlns:a16="http://schemas.microsoft.com/office/drawing/2014/main" id="{2EFC5F9F-7FED-47DA-BC5D-2953925C9B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3697" y="1304647"/>
            <a:ext cx="3029290" cy="379104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1D4E710-7FC7-4929-899D-07FAE9FC30E5}"/>
              </a:ext>
            </a:extLst>
          </p:cNvPr>
          <p:cNvSpPr>
            <a:spLocks noGrp="1"/>
          </p:cNvSpPr>
          <p:nvPr>
            <p:ph idx="1"/>
          </p:nvPr>
        </p:nvSpPr>
        <p:spPr>
          <a:xfrm>
            <a:off x="266322" y="780202"/>
            <a:ext cx="9544428" cy="3508375"/>
          </a:xfrm>
        </p:spPr>
        <p:txBody>
          <a:bodyPr>
            <a:normAutofit/>
          </a:bodyPr>
          <a:lstStyle/>
          <a:p>
            <a:pPr marL="0" indent="0">
              <a:buClr>
                <a:srgbClr val="90C226"/>
              </a:buClr>
              <a:buNone/>
              <a:defRPr/>
            </a:pPr>
            <a:endParaRPr lang="en-GB" sz="2800" dirty="0">
              <a:solidFill>
                <a:prstClr val="black">
                  <a:lumMod val="75000"/>
                  <a:lumOff val="25000"/>
                </a:prstClr>
              </a:solidFill>
              <a:latin typeface="Lucida Bright" panose="02040602050505020304" pitchFamily="18" charset="0"/>
            </a:endParaRPr>
          </a:p>
          <a:p>
            <a:pPr marL="0" indent="0">
              <a:buClr>
                <a:srgbClr val="90C226"/>
              </a:buClr>
              <a:buNone/>
              <a:defRPr/>
            </a:pPr>
            <a:r>
              <a:rPr lang="en-GB" sz="2800" dirty="0">
                <a:solidFill>
                  <a:prstClr val="black">
                    <a:lumMod val="75000"/>
                    <a:lumOff val="25000"/>
                  </a:prstClr>
                </a:solidFill>
                <a:latin typeface="Lucida Bright" panose="02040602050505020304" pitchFamily="18" charset="0"/>
              </a:rPr>
              <a:t>- The aim is to read a school reading book at home </a:t>
            </a:r>
            <a:r>
              <a:rPr lang="en-GB" sz="2800" b="1" u="sng" dirty="0">
                <a:solidFill>
                  <a:prstClr val="black">
                    <a:lumMod val="75000"/>
                    <a:lumOff val="25000"/>
                  </a:prstClr>
                </a:solidFill>
                <a:latin typeface="Lucida Bright" panose="02040602050505020304" pitchFamily="18" charset="0"/>
              </a:rPr>
              <a:t>at least four times </a:t>
            </a:r>
            <a:r>
              <a:rPr lang="en-GB" sz="2800" dirty="0">
                <a:solidFill>
                  <a:prstClr val="black">
                    <a:lumMod val="75000"/>
                    <a:lumOff val="25000"/>
                  </a:prstClr>
                </a:solidFill>
                <a:latin typeface="Lucida Bright" panose="02040602050505020304" pitchFamily="18" charset="0"/>
              </a:rPr>
              <a:t>a week. </a:t>
            </a:r>
          </a:p>
          <a:p>
            <a:pPr marL="0" indent="0">
              <a:buClr>
                <a:srgbClr val="90C226"/>
              </a:buClr>
              <a:buNone/>
              <a:defRPr/>
            </a:pPr>
            <a:r>
              <a:rPr lang="en-GB" sz="2800" dirty="0">
                <a:solidFill>
                  <a:prstClr val="black"/>
                </a:solidFill>
                <a:latin typeface="Lucida Bright" panose="02040602050505020304" pitchFamily="18" charset="0"/>
              </a:rPr>
              <a:t>- Your child can also read other books that you have at home (story books, comics, magazines, etc.) or</a:t>
            </a:r>
            <a:r>
              <a:rPr lang="en-GB" sz="2800" b="1" dirty="0">
                <a:solidFill>
                  <a:prstClr val="black"/>
                </a:solidFill>
                <a:latin typeface="Lucida Bright" panose="02040602050505020304" pitchFamily="18" charset="0"/>
              </a:rPr>
              <a:t> Reading for Pleasure books.</a:t>
            </a:r>
            <a:endParaRPr lang="en-GB" sz="2800" b="1" dirty="0"/>
          </a:p>
        </p:txBody>
      </p:sp>
      <p:pic>
        <p:nvPicPr>
          <p:cNvPr id="26628" name="Picture 2">
            <a:extLst>
              <a:ext uri="{FF2B5EF4-FFF2-40B4-BE49-F238E27FC236}">
                <a16:creationId xmlns:a16="http://schemas.microsoft.com/office/drawing/2014/main" id="{B0BEBE32-9DF0-4E58-B906-34DC56CAF58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4837" y="3985419"/>
            <a:ext cx="2371725"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9" name="TextBox 3">
            <a:extLst>
              <a:ext uri="{FF2B5EF4-FFF2-40B4-BE49-F238E27FC236}">
                <a16:creationId xmlns:a16="http://schemas.microsoft.com/office/drawing/2014/main" id="{80E36E1C-B193-4C07-B8A3-28C29AC48F42}"/>
              </a:ext>
            </a:extLst>
          </p:cNvPr>
          <p:cNvSpPr txBox="1">
            <a:spLocks noChangeArrowheads="1"/>
          </p:cNvSpPr>
          <p:nvPr/>
        </p:nvSpPr>
        <p:spPr bwMode="auto">
          <a:xfrm>
            <a:off x="266322" y="6372225"/>
            <a:ext cx="33845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GB" altLang="en-US" b="1" dirty="0">
                <a:latin typeface="Lucida Bright" panose="02040602050505020304" pitchFamily="18" charset="0"/>
              </a:rPr>
              <a:t>Autumn Term – Lilac books</a:t>
            </a:r>
          </a:p>
        </p:txBody>
      </p:sp>
      <p:pic>
        <p:nvPicPr>
          <p:cNvPr id="26630" name="Picture 5">
            <a:extLst>
              <a:ext uri="{FF2B5EF4-FFF2-40B4-BE49-F238E27FC236}">
                <a16:creationId xmlns:a16="http://schemas.microsoft.com/office/drawing/2014/main" id="{03415BE5-236F-4A47-AF28-3E199F08833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82319" y="3990127"/>
            <a:ext cx="2389187" cy="2265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1" name="TextBox 7">
            <a:extLst>
              <a:ext uri="{FF2B5EF4-FFF2-40B4-BE49-F238E27FC236}">
                <a16:creationId xmlns:a16="http://schemas.microsoft.com/office/drawing/2014/main" id="{D12CAFA9-AC2D-4AA6-99C9-C1798651668D}"/>
              </a:ext>
            </a:extLst>
          </p:cNvPr>
          <p:cNvSpPr txBox="1">
            <a:spLocks noChangeArrowheads="1"/>
          </p:cNvSpPr>
          <p:nvPr/>
        </p:nvSpPr>
        <p:spPr bwMode="auto">
          <a:xfrm>
            <a:off x="4363660" y="6240039"/>
            <a:ext cx="33845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pPr algn="ctr"/>
            <a:r>
              <a:rPr lang="en-GB" altLang="en-US" b="1" dirty="0">
                <a:latin typeface="Lucida Bright" panose="02040602050505020304" pitchFamily="18" charset="0"/>
              </a:rPr>
              <a:t>Autumn/Spring Term – Pink books</a:t>
            </a:r>
          </a:p>
        </p:txBody>
      </p:sp>
      <p:sp>
        <p:nvSpPr>
          <p:cNvPr id="8" name="Title 1">
            <a:extLst>
              <a:ext uri="{FF2B5EF4-FFF2-40B4-BE49-F238E27FC236}">
                <a16:creationId xmlns:a16="http://schemas.microsoft.com/office/drawing/2014/main" id="{4413E687-92B2-47A0-8559-FD464D38B73E}"/>
              </a:ext>
            </a:extLst>
          </p:cNvPr>
          <p:cNvSpPr txBox="1">
            <a:spLocks/>
          </p:cNvSpPr>
          <p:nvPr/>
        </p:nvSpPr>
        <p:spPr>
          <a:xfrm>
            <a:off x="677334" y="141405"/>
            <a:ext cx="7372652" cy="2525486"/>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4800" b="1" dirty="0">
                <a:solidFill>
                  <a:schemeClr val="accent1">
                    <a:lumMod val="75000"/>
                  </a:schemeClr>
                </a:solidFill>
                <a:latin typeface="Lucida Bright" panose="02040602050505020304" pitchFamily="18" charset="0"/>
              </a:rPr>
              <a:t>Reading</a:t>
            </a:r>
            <a:endParaRPr lang="en-GB" sz="4800" dirty="0"/>
          </a:p>
        </p:txBody>
      </p:sp>
      <p:pic>
        <p:nvPicPr>
          <p:cNvPr id="1026" name="Picture 2" descr="Image preview">
            <a:extLst>
              <a:ext uri="{FF2B5EF4-FFF2-40B4-BE49-F238E27FC236}">
                <a16:creationId xmlns:a16="http://schemas.microsoft.com/office/drawing/2014/main" id="{B2D59D51-F780-4548-8050-02EDE9323947}"/>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32500" b="9011"/>
          <a:stretch/>
        </p:blipFill>
        <p:spPr bwMode="auto">
          <a:xfrm>
            <a:off x="8137100" y="3711787"/>
            <a:ext cx="3584206" cy="279516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DCDF2D60-9011-4ADA-AAD7-CE1E0CCEDCDE}"/>
              </a:ext>
            </a:extLst>
          </p:cNvPr>
          <p:cNvSpPr/>
          <p:nvPr/>
        </p:nvSpPr>
        <p:spPr>
          <a:xfrm>
            <a:off x="9515475" y="3362325"/>
            <a:ext cx="2410203" cy="1565049"/>
          </a:xfrm>
          <a:prstGeom prst="rect">
            <a:avLst/>
          </a:prstGeom>
          <a:noFill/>
          <a:ln w="762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Arrow: Down 6">
            <a:extLst>
              <a:ext uri="{FF2B5EF4-FFF2-40B4-BE49-F238E27FC236}">
                <a16:creationId xmlns:a16="http://schemas.microsoft.com/office/drawing/2014/main" id="{A41399E3-5AC5-415A-9984-F8173C71778A}"/>
              </a:ext>
            </a:extLst>
          </p:cNvPr>
          <p:cNvSpPr/>
          <p:nvPr/>
        </p:nvSpPr>
        <p:spPr>
          <a:xfrm>
            <a:off x="10529282" y="1776186"/>
            <a:ext cx="862807" cy="2083012"/>
          </a:xfrm>
          <a:prstGeom prst="down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986981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1687C-5AB5-491E-8E5B-5FA87BA40A5F}"/>
              </a:ext>
            </a:extLst>
          </p:cNvPr>
          <p:cNvSpPr>
            <a:spLocks noGrp="1"/>
          </p:cNvSpPr>
          <p:nvPr>
            <p:ph type="title"/>
          </p:nvPr>
        </p:nvSpPr>
        <p:spPr>
          <a:xfrm>
            <a:off x="190500" y="304800"/>
            <a:ext cx="8596668" cy="1320800"/>
          </a:xfrm>
        </p:spPr>
        <p:txBody>
          <a:bodyPr>
            <a:normAutofit/>
          </a:bodyPr>
          <a:lstStyle/>
          <a:p>
            <a:r>
              <a:rPr lang="en-US" sz="4800" b="1" dirty="0">
                <a:latin typeface="Lucida Bright" panose="02040602050505020304" pitchFamily="18" charset="0"/>
              </a:rPr>
              <a:t>High 5 Reward </a:t>
            </a:r>
            <a:endParaRPr lang="en-GB" sz="4800" b="1" dirty="0">
              <a:latin typeface="Lucida Bright" panose="02040602050505020304" pitchFamily="18" charset="0"/>
            </a:endParaRPr>
          </a:p>
        </p:txBody>
      </p:sp>
      <p:pic>
        <p:nvPicPr>
          <p:cNvPr id="5" name="Picture 4">
            <a:extLst>
              <a:ext uri="{FF2B5EF4-FFF2-40B4-BE49-F238E27FC236}">
                <a16:creationId xmlns:a16="http://schemas.microsoft.com/office/drawing/2014/main" id="{056CDF59-A7F2-4FA8-91FD-1098C23DC52B}"/>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4002731" y="-203344"/>
            <a:ext cx="6336229" cy="6756544"/>
          </a:xfrm>
          <a:prstGeom prst="rect">
            <a:avLst/>
          </a:prstGeom>
        </p:spPr>
      </p:pic>
      <p:sp>
        <p:nvSpPr>
          <p:cNvPr id="8" name="TextBox 7">
            <a:extLst>
              <a:ext uri="{FF2B5EF4-FFF2-40B4-BE49-F238E27FC236}">
                <a16:creationId xmlns:a16="http://schemas.microsoft.com/office/drawing/2014/main" id="{496C43EC-1B69-4345-9057-FC39ADE8E6B6}"/>
              </a:ext>
            </a:extLst>
          </p:cNvPr>
          <p:cNvSpPr txBox="1"/>
          <p:nvPr/>
        </p:nvSpPr>
        <p:spPr>
          <a:xfrm>
            <a:off x="664456" y="3507492"/>
            <a:ext cx="3095625" cy="2862322"/>
          </a:xfrm>
          <a:prstGeom prst="rect">
            <a:avLst/>
          </a:prstGeom>
          <a:noFill/>
        </p:spPr>
        <p:txBody>
          <a:bodyPr wrap="square">
            <a:spAutoFit/>
          </a:bodyPr>
          <a:lstStyle/>
          <a:p>
            <a:pPr marL="0" indent="0">
              <a:buNone/>
            </a:pPr>
            <a:r>
              <a:rPr lang="en-US" sz="1800" dirty="0">
                <a:solidFill>
                  <a:schemeClr val="tx1"/>
                </a:solidFill>
                <a:latin typeface="Lucida Bright" panose="02040602050505020304" pitchFamily="18" charset="0"/>
              </a:rPr>
              <a:t>All children who succeed in the High 5 are invited to a </a:t>
            </a:r>
            <a:r>
              <a:rPr lang="en-US" sz="1800" b="1" dirty="0">
                <a:solidFill>
                  <a:schemeClr val="tx1"/>
                </a:solidFill>
                <a:latin typeface="Lucida Bright" panose="02040602050505020304" pitchFamily="18" charset="0"/>
              </a:rPr>
              <a:t>special reward event</a:t>
            </a:r>
            <a:r>
              <a:rPr lang="en-US" sz="1800" dirty="0">
                <a:solidFill>
                  <a:schemeClr val="tx1"/>
                </a:solidFill>
                <a:latin typeface="Lucida Bright" panose="02040602050505020304" pitchFamily="18" charset="0"/>
              </a:rPr>
              <a:t>, such as an movie afternoon, inflatables or a water fight!</a:t>
            </a:r>
          </a:p>
          <a:p>
            <a:pPr marL="0" indent="0">
              <a:buNone/>
            </a:pPr>
            <a:endParaRPr lang="en-US" sz="1800" dirty="0">
              <a:solidFill>
                <a:schemeClr val="tx1"/>
              </a:solidFill>
              <a:latin typeface="Lucida Bright" panose="02040602050505020304" pitchFamily="18" charset="0"/>
            </a:endParaRPr>
          </a:p>
          <a:p>
            <a:pPr marL="0" indent="0">
              <a:buNone/>
            </a:pPr>
            <a:r>
              <a:rPr lang="en-US" sz="1800" dirty="0">
                <a:solidFill>
                  <a:schemeClr val="tx1"/>
                </a:solidFill>
                <a:latin typeface="Lucida Bright" panose="02040602050505020304" pitchFamily="18" charset="0"/>
              </a:rPr>
              <a:t>Children get </a:t>
            </a:r>
            <a:r>
              <a:rPr lang="en-US" sz="1800" b="1" dirty="0">
                <a:solidFill>
                  <a:schemeClr val="tx1"/>
                </a:solidFill>
                <a:latin typeface="Lucida Bright" panose="02040602050505020304" pitchFamily="18" charset="0"/>
              </a:rPr>
              <a:t>three opportunities </a:t>
            </a:r>
            <a:r>
              <a:rPr lang="en-US" sz="1800" dirty="0">
                <a:solidFill>
                  <a:schemeClr val="tx1"/>
                </a:solidFill>
                <a:latin typeface="Lucida Bright" panose="02040602050505020304" pitchFamily="18" charset="0"/>
              </a:rPr>
              <a:t>per year to earn this reward.</a:t>
            </a:r>
          </a:p>
        </p:txBody>
      </p:sp>
    </p:spTree>
    <p:extLst>
      <p:ext uri="{BB962C8B-B14F-4D97-AF65-F5344CB8AC3E}">
        <p14:creationId xmlns:p14="http://schemas.microsoft.com/office/powerpoint/2010/main" val="20367293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4101" y="943012"/>
            <a:ext cx="5078241" cy="703811"/>
          </a:xfrm>
        </p:spPr>
        <p:txBody>
          <a:bodyPr>
            <a:noAutofit/>
          </a:bodyPr>
          <a:lstStyle/>
          <a:p>
            <a:r>
              <a:rPr lang="en-GB" sz="4000" b="1" dirty="0">
                <a:solidFill>
                  <a:schemeClr val="accent1">
                    <a:lumMod val="75000"/>
                  </a:schemeClr>
                </a:solidFill>
                <a:latin typeface="Lucida Bright" panose="02040602050505020304" pitchFamily="18" charset="0"/>
              </a:rPr>
              <a:t>Reading Challenge</a:t>
            </a:r>
            <a:endParaRPr lang="en-GB" sz="4000" b="1" dirty="0">
              <a:solidFill>
                <a:schemeClr val="accent1">
                  <a:lumMod val="75000"/>
                </a:schemeClr>
              </a:solidFill>
            </a:endParaRPr>
          </a:p>
        </p:txBody>
      </p:sp>
      <p:sp>
        <p:nvSpPr>
          <p:cNvPr id="3" name="Content Placeholder 2"/>
          <p:cNvSpPr>
            <a:spLocks noGrp="1"/>
          </p:cNvSpPr>
          <p:nvPr>
            <p:ph idx="1"/>
          </p:nvPr>
        </p:nvSpPr>
        <p:spPr>
          <a:xfrm>
            <a:off x="548639" y="2019597"/>
            <a:ext cx="9109167" cy="3789019"/>
          </a:xfrm>
        </p:spPr>
        <p:txBody>
          <a:bodyPr>
            <a:noAutofit/>
          </a:bodyPr>
          <a:lstStyle/>
          <a:p>
            <a:r>
              <a:rPr lang="en-GB" sz="2400" dirty="0">
                <a:latin typeface="Lucida Bright" panose="02040602050505020304" pitchFamily="18" charset="0"/>
              </a:rPr>
              <a:t>Children are encouraged to </a:t>
            </a:r>
            <a:r>
              <a:rPr lang="en-GB" sz="2400" b="1" dirty="0">
                <a:latin typeface="Lucida Bright" panose="02040602050505020304" pitchFamily="18" charset="0"/>
              </a:rPr>
              <a:t>‘Go for Gold’ </a:t>
            </a:r>
            <a:r>
              <a:rPr lang="en-GB" sz="2400" dirty="0">
                <a:latin typeface="Lucida Bright" panose="02040602050505020304" pitchFamily="18" charset="0"/>
              </a:rPr>
              <a:t>and read at least 50 times each term with the aim of reading a school reading book at home </a:t>
            </a:r>
            <a:r>
              <a:rPr lang="en-GB" sz="2400" b="1" u="sng" dirty="0">
                <a:latin typeface="Lucida Bright" panose="02040602050505020304" pitchFamily="18" charset="0"/>
              </a:rPr>
              <a:t>at least four times </a:t>
            </a:r>
            <a:r>
              <a:rPr lang="en-GB" sz="2400" dirty="0">
                <a:latin typeface="Lucida Bright" panose="02040602050505020304" pitchFamily="18" charset="0"/>
              </a:rPr>
              <a:t>a week. </a:t>
            </a:r>
          </a:p>
          <a:p>
            <a:r>
              <a:rPr lang="en-GB" sz="2400" dirty="0">
                <a:latin typeface="Lucida Bright" panose="02040602050505020304" pitchFamily="18" charset="0"/>
              </a:rPr>
              <a:t>‘Reads’ simply need to be ticked off in the ‘</a:t>
            </a:r>
            <a:r>
              <a:rPr lang="en-GB" sz="2400" b="1" dirty="0">
                <a:latin typeface="Lucida Bright" panose="02040602050505020304" pitchFamily="18" charset="0"/>
              </a:rPr>
              <a:t>School Book’ </a:t>
            </a:r>
            <a:r>
              <a:rPr lang="en-GB" sz="2400" dirty="0">
                <a:latin typeface="Lucida Bright" panose="02040602050505020304" pitchFamily="18" charset="0"/>
              </a:rPr>
              <a:t>section of our Reading Diaries; comments do not have to be made every day. </a:t>
            </a:r>
          </a:p>
          <a:p>
            <a:r>
              <a:rPr lang="en-GB" sz="2400" b="1" dirty="0">
                <a:solidFill>
                  <a:schemeClr val="tx1"/>
                </a:solidFill>
                <a:latin typeface="Lucida Bright" panose="02040602050505020304" pitchFamily="18" charset="0"/>
              </a:rPr>
              <a:t>Extra ‘reads’ </a:t>
            </a:r>
            <a:r>
              <a:rPr lang="en-GB" sz="2400" dirty="0">
                <a:solidFill>
                  <a:schemeClr val="tx1"/>
                </a:solidFill>
                <a:latin typeface="Lucida Bright" panose="02040602050505020304" pitchFamily="18" charset="0"/>
              </a:rPr>
              <a:t>can be earned each day by reading other texts such as story books, information books, comics or magazines from home, or </a:t>
            </a:r>
            <a:r>
              <a:rPr lang="en-GB" sz="2400" b="1" dirty="0">
                <a:solidFill>
                  <a:schemeClr val="tx1"/>
                </a:solidFill>
                <a:latin typeface="Lucida Bright" panose="02040602050505020304" pitchFamily="18" charset="0"/>
              </a:rPr>
              <a:t>Read for Pleasure books </a:t>
            </a:r>
            <a:r>
              <a:rPr lang="en-GB" sz="2400" dirty="0">
                <a:solidFill>
                  <a:schemeClr val="tx1"/>
                </a:solidFill>
                <a:latin typeface="Lucida Bright" panose="02040602050505020304" pitchFamily="18" charset="0"/>
              </a:rPr>
              <a:t>from school. These ‘reads’ need to be ticked in the ‘Read for Pleasure’ section of Reading Diaries.</a:t>
            </a:r>
            <a:endParaRPr lang="en-GB" dirty="0">
              <a:solidFill>
                <a:schemeClr val="tx1"/>
              </a:solidFill>
            </a:endParaRPr>
          </a:p>
        </p:txBody>
      </p:sp>
      <p:pic>
        <p:nvPicPr>
          <p:cNvPr id="5" name="Picture 4">
            <a:extLst>
              <a:ext uri="{FF2B5EF4-FFF2-40B4-BE49-F238E27FC236}">
                <a16:creationId xmlns:a16="http://schemas.microsoft.com/office/drawing/2014/main" id="{E1BEFFC5-E4E3-4303-A69C-B0F3D601D81E}"/>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548639" y="204202"/>
            <a:ext cx="1385698" cy="1477619"/>
          </a:xfrm>
          <a:prstGeom prst="rect">
            <a:avLst/>
          </a:prstGeom>
        </p:spPr>
      </p:pic>
    </p:spTree>
    <p:extLst>
      <p:ext uri="{BB962C8B-B14F-4D97-AF65-F5344CB8AC3E}">
        <p14:creationId xmlns:p14="http://schemas.microsoft.com/office/powerpoint/2010/main" val="30200436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82239" y="840795"/>
            <a:ext cx="4617873" cy="703811"/>
          </a:xfrm>
        </p:spPr>
        <p:txBody>
          <a:bodyPr>
            <a:normAutofit/>
          </a:bodyPr>
          <a:lstStyle/>
          <a:p>
            <a:r>
              <a:rPr lang="en-GB" sz="4000" b="1" dirty="0">
                <a:solidFill>
                  <a:schemeClr val="accent1">
                    <a:lumMod val="75000"/>
                  </a:schemeClr>
                </a:solidFill>
                <a:latin typeface="Lucida Bright" panose="02040602050505020304" pitchFamily="18" charset="0"/>
              </a:rPr>
              <a:t>Homework</a:t>
            </a:r>
            <a:endParaRPr lang="en-GB" sz="4000" b="1" dirty="0">
              <a:solidFill>
                <a:schemeClr val="accent1">
                  <a:lumMod val="75000"/>
                </a:schemeClr>
              </a:solidFill>
            </a:endParaRPr>
          </a:p>
        </p:txBody>
      </p:sp>
      <p:sp>
        <p:nvSpPr>
          <p:cNvPr id="3" name="Content Placeholder 2"/>
          <p:cNvSpPr>
            <a:spLocks noGrp="1"/>
          </p:cNvSpPr>
          <p:nvPr>
            <p:ph idx="1"/>
          </p:nvPr>
        </p:nvSpPr>
        <p:spPr>
          <a:xfrm>
            <a:off x="339089" y="2396928"/>
            <a:ext cx="6699886" cy="1648955"/>
          </a:xfrm>
        </p:spPr>
        <p:txBody>
          <a:bodyPr>
            <a:noAutofit/>
          </a:bodyPr>
          <a:lstStyle/>
          <a:p>
            <a:pPr>
              <a:lnSpc>
                <a:spcPct val="107000"/>
              </a:lnSpc>
              <a:spcAft>
                <a:spcPts val="1000"/>
              </a:spcAft>
            </a:pPr>
            <a:r>
              <a:rPr lang="en-US" sz="1800" dirty="0">
                <a:effectLst/>
                <a:latin typeface="Lucida Bright" panose="02040602050505020304" pitchFamily="18" charset="0"/>
                <a:ea typeface="Times New Roman" panose="02020603050405020304" pitchFamily="18" charset="0"/>
                <a:cs typeface="Times New Roman" panose="02020603050405020304" pitchFamily="18" charset="0"/>
              </a:rPr>
              <a:t>Your child will receive homework each Friday, this is based on the phonics we have learnt that week. </a:t>
            </a:r>
          </a:p>
          <a:p>
            <a:pPr>
              <a:lnSpc>
                <a:spcPct val="107000"/>
              </a:lnSpc>
              <a:spcAft>
                <a:spcPts val="1000"/>
              </a:spcAft>
            </a:pPr>
            <a:endParaRPr lang="en-US" dirty="0">
              <a:latin typeface="Lucida Bright" panose="02040602050505020304" pitchFamily="18" charset="0"/>
              <a:ea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50641AB2-F062-4131-97C7-DEF07A82879F}"/>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548639" y="204202"/>
            <a:ext cx="1385698" cy="1477619"/>
          </a:xfrm>
          <a:prstGeom prst="rect">
            <a:avLst/>
          </a:prstGeom>
        </p:spPr>
      </p:pic>
      <p:pic>
        <p:nvPicPr>
          <p:cNvPr id="5" name="Picture 4">
            <a:extLst>
              <a:ext uri="{FF2B5EF4-FFF2-40B4-BE49-F238E27FC236}">
                <a16:creationId xmlns:a16="http://schemas.microsoft.com/office/drawing/2014/main" id="{CD5C1E36-BA2A-4203-B383-D4EB70934D32}"/>
              </a:ext>
            </a:extLst>
          </p:cNvPr>
          <p:cNvPicPr>
            <a:picLocks noChangeAspect="1"/>
          </p:cNvPicPr>
          <p:nvPr/>
        </p:nvPicPr>
        <p:blipFill>
          <a:blip r:embed="rId3"/>
          <a:stretch>
            <a:fillRect/>
          </a:stretch>
        </p:blipFill>
        <p:spPr>
          <a:xfrm>
            <a:off x="7262012" y="571242"/>
            <a:ext cx="4320914" cy="5944115"/>
          </a:xfrm>
          <a:prstGeom prst="rect">
            <a:avLst/>
          </a:prstGeom>
        </p:spPr>
      </p:pic>
    </p:spTree>
    <p:extLst>
      <p:ext uri="{BB962C8B-B14F-4D97-AF65-F5344CB8AC3E}">
        <p14:creationId xmlns:p14="http://schemas.microsoft.com/office/powerpoint/2010/main" val="321559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55915" y="845962"/>
            <a:ext cx="4617873" cy="703811"/>
          </a:xfrm>
        </p:spPr>
        <p:txBody>
          <a:bodyPr>
            <a:normAutofit/>
          </a:bodyPr>
          <a:lstStyle/>
          <a:p>
            <a:r>
              <a:rPr lang="en-GB" sz="4000" b="1" dirty="0">
                <a:solidFill>
                  <a:schemeClr val="accent1">
                    <a:lumMod val="75000"/>
                  </a:schemeClr>
                </a:solidFill>
                <a:latin typeface="Lucida Bright" panose="02040602050505020304" pitchFamily="18" charset="0"/>
              </a:rPr>
              <a:t>Attendance</a:t>
            </a:r>
            <a:endParaRPr lang="en-GB" sz="4000" b="1" dirty="0">
              <a:solidFill>
                <a:schemeClr val="accent1">
                  <a:lumMod val="75000"/>
                </a:schemeClr>
              </a:solidFill>
            </a:endParaRPr>
          </a:p>
        </p:txBody>
      </p:sp>
      <p:sp>
        <p:nvSpPr>
          <p:cNvPr id="3" name="Content Placeholder 2"/>
          <p:cNvSpPr>
            <a:spLocks noGrp="1"/>
          </p:cNvSpPr>
          <p:nvPr>
            <p:ph idx="1"/>
          </p:nvPr>
        </p:nvSpPr>
        <p:spPr>
          <a:xfrm>
            <a:off x="548639" y="2140725"/>
            <a:ext cx="9859386" cy="3246979"/>
          </a:xfrm>
        </p:spPr>
        <p:txBody>
          <a:bodyPr>
            <a:noAutofit/>
          </a:bodyPr>
          <a:lstStyle/>
          <a:p>
            <a:r>
              <a:rPr lang="en-US" sz="2800" b="1" dirty="0">
                <a:solidFill>
                  <a:schemeClr val="tx1"/>
                </a:solidFill>
                <a:latin typeface="Lucida Bright" panose="02040602050505020304" pitchFamily="18" charset="0"/>
              </a:rPr>
              <a:t>Good attendance </a:t>
            </a:r>
            <a:r>
              <a:rPr lang="en-US" sz="2800" dirty="0">
                <a:solidFill>
                  <a:schemeClr val="tx1"/>
                </a:solidFill>
                <a:latin typeface="Lucida Bright" panose="02040602050505020304" pitchFamily="18" charset="0"/>
              </a:rPr>
              <a:t>is considered </a:t>
            </a:r>
            <a:r>
              <a:rPr lang="en-US" sz="2800" b="1" dirty="0">
                <a:solidFill>
                  <a:schemeClr val="tx1"/>
                </a:solidFill>
                <a:latin typeface="Lucida Bright" panose="02040602050505020304" pitchFamily="18" charset="0"/>
              </a:rPr>
              <a:t>96% or above.</a:t>
            </a:r>
          </a:p>
          <a:p>
            <a:r>
              <a:rPr lang="en-US" sz="2800" dirty="0">
                <a:solidFill>
                  <a:schemeClr val="tx1"/>
                </a:solidFill>
                <a:latin typeface="Lucida Bright" panose="02040602050505020304" pitchFamily="18" charset="0"/>
              </a:rPr>
              <a:t>To earn the High 5 Reward each term requires </a:t>
            </a:r>
            <a:r>
              <a:rPr lang="en-US" sz="2800" b="1" dirty="0">
                <a:solidFill>
                  <a:schemeClr val="tx1"/>
                </a:solidFill>
                <a:latin typeface="Lucida Bright" panose="02040602050505020304" pitchFamily="18" charset="0"/>
              </a:rPr>
              <a:t>no more than two days of </a:t>
            </a:r>
            <a:r>
              <a:rPr lang="en-US" sz="2800" b="1" dirty="0" err="1">
                <a:solidFill>
                  <a:schemeClr val="tx1"/>
                </a:solidFill>
                <a:latin typeface="Lucida Bright" panose="02040602050505020304" pitchFamily="18" charset="0"/>
              </a:rPr>
              <a:t>authorised</a:t>
            </a:r>
            <a:r>
              <a:rPr lang="en-US" sz="2800" b="1" dirty="0">
                <a:solidFill>
                  <a:schemeClr val="tx1"/>
                </a:solidFill>
                <a:latin typeface="Lucida Bright" panose="02040602050505020304" pitchFamily="18" charset="0"/>
              </a:rPr>
              <a:t> absence (no holidays)</a:t>
            </a:r>
            <a:r>
              <a:rPr lang="en-US" sz="2800" dirty="0">
                <a:solidFill>
                  <a:schemeClr val="tx1"/>
                </a:solidFill>
                <a:latin typeface="Lucida Bright" panose="02040602050505020304" pitchFamily="18" charset="0"/>
              </a:rPr>
              <a:t>.</a:t>
            </a:r>
          </a:p>
          <a:p>
            <a:r>
              <a:rPr lang="en-GB" sz="2800" dirty="0">
                <a:solidFill>
                  <a:schemeClr val="tx1"/>
                </a:solidFill>
                <a:latin typeface="Lucida Bright" panose="02040602050505020304" pitchFamily="18" charset="0"/>
              </a:rPr>
              <a:t>Trust us to look after your child, even when they might be feeling a little unwell, we will always call if we feel they need to go home. Staff can also administer medicine to children with parental permission.</a:t>
            </a:r>
          </a:p>
        </p:txBody>
      </p:sp>
      <p:pic>
        <p:nvPicPr>
          <p:cNvPr id="6" name="Picture 5">
            <a:extLst>
              <a:ext uri="{FF2B5EF4-FFF2-40B4-BE49-F238E27FC236}">
                <a16:creationId xmlns:a16="http://schemas.microsoft.com/office/drawing/2014/main" id="{38CD2184-01BF-49BD-A9D5-00392AC93832}"/>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548639" y="204202"/>
            <a:ext cx="1385698" cy="1477619"/>
          </a:xfrm>
          <a:prstGeom prst="rect">
            <a:avLst/>
          </a:prstGeom>
        </p:spPr>
      </p:pic>
    </p:spTree>
    <p:extLst>
      <p:ext uri="{BB962C8B-B14F-4D97-AF65-F5344CB8AC3E}">
        <p14:creationId xmlns:p14="http://schemas.microsoft.com/office/powerpoint/2010/main" val="1077373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1860" y="878822"/>
            <a:ext cx="4617873" cy="703811"/>
          </a:xfrm>
        </p:spPr>
        <p:txBody>
          <a:bodyPr>
            <a:normAutofit/>
          </a:bodyPr>
          <a:lstStyle/>
          <a:p>
            <a:r>
              <a:rPr lang="en-US" sz="4000" b="1" dirty="0">
                <a:solidFill>
                  <a:schemeClr val="accent1">
                    <a:lumMod val="75000"/>
                  </a:schemeClr>
                </a:solidFill>
                <a:latin typeface="Lucida Bright" panose="02040602050505020304" pitchFamily="18" charset="0"/>
              </a:rPr>
              <a:t>School Uniform</a:t>
            </a:r>
            <a:endParaRPr lang="en-GB" sz="4000" b="1" dirty="0">
              <a:solidFill>
                <a:schemeClr val="accent1">
                  <a:lumMod val="75000"/>
                </a:schemeClr>
              </a:solidFill>
            </a:endParaRPr>
          </a:p>
        </p:txBody>
      </p:sp>
      <p:sp>
        <p:nvSpPr>
          <p:cNvPr id="3" name="Content Placeholder 2"/>
          <p:cNvSpPr>
            <a:spLocks noGrp="1"/>
          </p:cNvSpPr>
          <p:nvPr>
            <p:ph idx="1"/>
          </p:nvPr>
        </p:nvSpPr>
        <p:spPr>
          <a:xfrm>
            <a:off x="696156" y="2228451"/>
            <a:ext cx="10343479" cy="2706257"/>
          </a:xfrm>
        </p:spPr>
        <p:txBody>
          <a:bodyPr>
            <a:noAutofit/>
          </a:bodyPr>
          <a:lstStyle/>
          <a:p>
            <a:r>
              <a:rPr lang="en-GB" sz="2800" dirty="0">
                <a:solidFill>
                  <a:schemeClr val="tx1"/>
                </a:solidFill>
                <a:latin typeface="Lucida Bright" panose="02040602050505020304" pitchFamily="18" charset="0"/>
              </a:rPr>
              <a:t>Royal blue jumper, cardigan or fleece </a:t>
            </a:r>
            <a:br>
              <a:rPr lang="en-GB" sz="2800" dirty="0">
                <a:solidFill>
                  <a:schemeClr val="tx1"/>
                </a:solidFill>
                <a:latin typeface="Lucida Bright" panose="02040602050505020304" pitchFamily="18" charset="0"/>
              </a:rPr>
            </a:br>
            <a:r>
              <a:rPr lang="en-GB" sz="2800" dirty="0">
                <a:solidFill>
                  <a:schemeClr val="tx1"/>
                </a:solidFill>
                <a:latin typeface="Lucida Bright" panose="02040602050505020304" pitchFamily="18" charset="0"/>
              </a:rPr>
              <a:t>(with or without school logo)</a:t>
            </a:r>
          </a:p>
          <a:p>
            <a:r>
              <a:rPr lang="en-US" sz="2800" dirty="0">
                <a:solidFill>
                  <a:schemeClr val="tx1"/>
                </a:solidFill>
                <a:latin typeface="Lucida Bright" panose="02040602050505020304" pitchFamily="18" charset="0"/>
              </a:rPr>
              <a:t>White or blue polo shirt or school shirt</a:t>
            </a:r>
          </a:p>
          <a:p>
            <a:r>
              <a:rPr lang="en-US" sz="2800" dirty="0">
                <a:solidFill>
                  <a:schemeClr val="tx1"/>
                </a:solidFill>
                <a:latin typeface="Lucida Bright" panose="02040602050505020304" pitchFamily="18" charset="0"/>
              </a:rPr>
              <a:t>Grey, black or navy trousers, shorts, skirt or dress </a:t>
            </a:r>
            <a:endParaRPr lang="en-GB" sz="2800" dirty="0">
              <a:solidFill>
                <a:schemeClr val="tx1"/>
              </a:solidFill>
              <a:latin typeface="Lucida Bright" panose="02040602050505020304" pitchFamily="18" charset="0"/>
            </a:endParaRPr>
          </a:p>
          <a:p>
            <a:r>
              <a:rPr lang="en-GB" sz="2800" dirty="0">
                <a:solidFill>
                  <a:schemeClr val="tx1"/>
                </a:solidFill>
                <a:latin typeface="Lucida Bright" panose="02040602050505020304" pitchFamily="18" charset="0"/>
              </a:rPr>
              <a:t>Fully black footwear</a:t>
            </a:r>
          </a:p>
          <a:p>
            <a:r>
              <a:rPr lang="en-GB" sz="2800" dirty="0">
                <a:solidFill>
                  <a:schemeClr val="tx1"/>
                </a:solidFill>
                <a:latin typeface="Lucida Bright" panose="02040602050505020304" pitchFamily="18" charset="0"/>
              </a:rPr>
              <a:t>Blue and white check dress as an option for summer weather </a:t>
            </a:r>
          </a:p>
        </p:txBody>
      </p:sp>
      <p:pic>
        <p:nvPicPr>
          <p:cNvPr id="6" name="Picture 5">
            <a:extLst>
              <a:ext uri="{FF2B5EF4-FFF2-40B4-BE49-F238E27FC236}">
                <a16:creationId xmlns:a16="http://schemas.microsoft.com/office/drawing/2014/main" id="{5D8ADFD7-2F75-4A1C-8ECC-14579D756C31}"/>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548639" y="204202"/>
            <a:ext cx="1385698" cy="1477619"/>
          </a:xfrm>
          <a:prstGeom prst="rect">
            <a:avLst/>
          </a:prstGeom>
        </p:spPr>
      </p:pic>
    </p:spTree>
    <p:extLst>
      <p:ext uri="{BB962C8B-B14F-4D97-AF65-F5344CB8AC3E}">
        <p14:creationId xmlns:p14="http://schemas.microsoft.com/office/powerpoint/2010/main" val="11898433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5972" y="926843"/>
            <a:ext cx="4617873" cy="703811"/>
          </a:xfrm>
        </p:spPr>
        <p:txBody>
          <a:bodyPr>
            <a:normAutofit/>
          </a:bodyPr>
          <a:lstStyle/>
          <a:p>
            <a:r>
              <a:rPr lang="en-US" sz="4000" b="1" dirty="0">
                <a:solidFill>
                  <a:schemeClr val="accent1">
                    <a:lumMod val="75000"/>
                  </a:schemeClr>
                </a:solidFill>
                <a:latin typeface="Lucida Bright" panose="02040602050505020304" pitchFamily="18" charset="0"/>
              </a:rPr>
              <a:t>School Uniform</a:t>
            </a:r>
            <a:endParaRPr lang="en-GB" sz="4000" b="1" dirty="0">
              <a:solidFill>
                <a:schemeClr val="accent1">
                  <a:lumMod val="75000"/>
                </a:schemeClr>
              </a:solidFill>
            </a:endParaRPr>
          </a:p>
        </p:txBody>
      </p:sp>
      <p:sp>
        <p:nvSpPr>
          <p:cNvPr id="3" name="Content Placeholder 2"/>
          <p:cNvSpPr>
            <a:spLocks noGrp="1"/>
          </p:cNvSpPr>
          <p:nvPr>
            <p:ph idx="1"/>
          </p:nvPr>
        </p:nvSpPr>
        <p:spPr>
          <a:xfrm>
            <a:off x="1241488" y="2012078"/>
            <a:ext cx="8761616" cy="3246979"/>
          </a:xfrm>
        </p:spPr>
        <p:txBody>
          <a:bodyPr>
            <a:noAutofit/>
          </a:bodyPr>
          <a:lstStyle/>
          <a:p>
            <a:r>
              <a:rPr lang="en-GB" sz="2400" dirty="0">
                <a:solidFill>
                  <a:schemeClr val="tx1"/>
                </a:solidFill>
                <a:latin typeface="Lucida Bright" panose="02040602050505020304" pitchFamily="18" charset="0"/>
              </a:rPr>
              <a:t>PE Kit (Monday for F2)</a:t>
            </a:r>
          </a:p>
          <a:p>
            <a:pPr lvl="1"/>
            <a:r>
              <a:rPr lang="en-GB" sz="2400" dirty="0">
                <a:solidFill>
                  <a:schemeClr val="tx1"/>
                </a:solidFill>
                <a:latin typeface="Lucida Bright" panose="02040602050505020304" pitchFamily="18" charset="0"/>
              </a:rPr>
              <a:t>White t-shirt</a:t>
            </a:r>
          </a:p>
          <a:p>
            <a:pPr lvl="1"/>
            <a:r>
              <a:rPr lang="en-GB" sz="2400" dirty="0">
                <a:solidFill>
                  <a:schemeClr val="tx1"/>
                </a:solidFill>
                <a:latin typeface="Lucida Bright" panose="02040602050505020304" pitchFamily="18" charset="0"/>
              </a:rPr>
              <a:t>Black or blue shorts or jogging bottoms </a:t>
            </a:r>
          </a:p>
          <a:p>
            <a:pPr lvl="1"/>
            <a:r>
              <a:rPr lang="en-GB" sz="2400" dirty="0">
                <a:solidFill>
                  <a:schemeClr val="tx1"/>
                </a:solidFill>
                <a:latin typeface="Lucida Bright" panose="02040602050505020304" pitchFamily="18" charset="0"/>
              </a:rPr>
              <a:t>Trainers or plimsolls</a:t>
            </a:r>
          </a:p>
          <a:p>
            <a:r>
              <a:rPr lang="en-US" sz="2400" dirty="0">
                <a:solidFill>
                  <a:schemeClr val="tx1"/>
                </a:solidFill>
                <a:latin typeface="Lucida Bright" panose="02040602050505020304" pitchFamily="18" charset="0"/>
              </a:rPr>
              <a:t>All uniform with the HPS logo on can be purchased online at:</a:t>
            </a:r>
            <a:r>
              <a:rPr lang="en-US" sz="2400" dirty="0">
                <a:latin typeface="Lucida Bright" panose="02040602050505020304" pitchFamily="18" charset="0"/>
              </a:rPr>
              <a:t> </a:t>
            </a:r>
            <a:r>
              <a:rPr lang="en-GB" sz="2400" dirty="0">
                <a:latin typeface="Lucida Bright" panose="02040602050505020304" pitchFamily="18" charset="0"/>
                <a:hlinkClick r:id="rId2"/>
              </a:rPr>
              <a:t>https://myclothing.com/heathlands-primary-school/5935.school</a:t>
            </a:r>
            <a:r>
              <a:rPr lang="en-GB" sz="2400" dirty="0">
                <a:latin typeface="Lucida Bright" panose="02040602050505020304" pitchFamily="18" charset="0"/>
              </a:rPr>
              <a:t>  </a:t>
            </a:r>
          </a:p>
          <a:p>
            <a:r>
              <a:rPr lang="en-US" sz="2400" dirty="0">
                <a:solidFill>
                  <a:schemeClr val="tx1"/>
                </a:solidFill>
                <a:latin typeface="Lucida Bright" panose="02040602050505020304" pitchFamily="18" charset="0"/>
              </a:rPr>
              <a:t>Full uniform, including black footwear, and full school PE kit must be worn every day to earn the High 5 Reward.</a:t>
            </a:r>
          </a:p>
        </p:txBody>
      </p:sp>
      <p:pic>
        <p:nvPicPr>
          <p:cNvPr id="6" name="Picture 5">
            <a:extLst>
              <a:ext uri="{FF2B5EF4-FFF2-40B4-BE49-F238E27FC236}">
                <a16:creationId xmlns:a16="http://schemas.microsoft.com/office/drawing/2014/main" id="{7F40A178-E41D-44EF-900A-6CBEF9C1C3DC}"/>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548639" y="204202"/>
            <a:ext cx="1385698" cy="1477619"/>
          </a:xfrm>
          <a:prstGeom prst="rect">
            <a:avLst/>
          </a:prstGeom>
        </p:spPr>
      </p:pic>
    </p:spTree>
    <p:extLst>
      <p:ext uri="{BB962C8B-B14F-4D97-AF65-F5344CB8AC3E}">
        <p14:creationId xmlns:p14="http://schemas.microsoft.com/office/powerpoint/2010/main" val="6817283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2932" y="876043"/>
            <a:ext cx="4617873" cy="703811"/>
          </a:xfrm>
        </p:spPr>
        <p:txBody>
          <a:bodyPr>
            <a:normAutofit/>
          </a:bodyPr>
          <a:lstStyle/>
          <a:p>
            <a:r>
              <a:rPr lang="en-US" sz="4000" b="1" dirty="0">
                <a:solidFill>
                  <a:schemeClr val="accent1">
                    <a:lumMod val="75000"/>
                  </a:schemeClr>
                </a:solidFill>
                <a:latin typeface="Lucida Bright" panose="02040602050505020304" pitchFamily="18" charset="0"/>
              </a:rPr>
              <a:t>Values</a:t>
            </a:r>
            <a:endParaRPr lang="en-GB" sz="4000" b="1" dirty="0">
              <a:solidFill>
                <a:schemeClr val="accent1">
                  <a:lumMod val="75000"/>
                </a:schemeClr>
              </a:solidFill>
            </a:endParaRPr>
          </a:p>
        </p:txBody>
      </p:sp>
      <p:sp>
        <p:nvSpPr>
          <p:cNvPr id="3" name="Content Placeholder 2"/>
          <p:cNvSpPr>
            <a:spLocks noGrp="1"/>
          </p:cNvSpPr>
          <p:nvPr>
            <p:ph idx="1"/>
          </p:nvPr>
        </p:nvSpPr>
        <p:spPr>
          <a:xfrm>
            <a:off x="548639" y="2186804"/>
            <a:ext cx="9100458" cy="477654"/>
          </a:xfrm>
        </p:spPr>
        <p:txBody>
          <a:bodyPr>
            <a:noAutofit/>
          </a:bodyPr>
          <a:lstStyle/>
          <a:p>
            <a:r>
              <a:rPr lang="en-US" sz="2400" dirty="0">
                <a:solidFill>
                  <a:schemeClr val="tx1"/>
                </a:solidFill>
                <a:latin typeface="Lucida Bright" panose="02040602050505020304" pitchFamily="18" charset="0"/>
              </a:rPr>
              <a:t>Children earn </a:t>
            </a:r>
            <a:r>
              <a:rPr lang="en-US" sz="2400" b="1" dirty="0">
                <a:solidFill>
                  <a:schemeClr val="tx1"/>
                </a:solidFill>
                <a:latin typeface="Lucida Bright" panose="02040602050505020304" pitchFamily="18" charset="0"/>
              </a:rPr>
              <a:t>Value Points </a:t>
            </a:r>
            <a:r>
              <a:rPr lang="en-US" sz="2400" dirty="0">
                <a:solidFill>
                  <a:schemeClr val="tx1"/>
                </a:solidFill>
                <a:latin typeface="Lucida Bright" panose="02040602050505020304" pitchFamily="18" charset="0"/>
              </a:rPr>
              <a:t>from all adults within school by demonstrating any of our school Values in their learning or </a:t>
            </a:r>
            <a:r>
              <a:rPr lang="en-US" sz="2400" dirty="0" err="1">
                <a:solidFill>
                  <a:schemeClr val="tx1"/>
                </a:solidFill>
                <a:latin typeface="Lucida Bright" panose="02040602050505020304" pitchFamily="18" charset="0"/>
              </a:rPr>
              <a:t>behaviour</a:t>
            </a:r>
            <a:r>
              <a:rPr lang="en-US" sz="2400" dirty="0">
                <a:solidFill>
                  <a:schemeClr val="tx1"/>
                </a:solidFill>
                <a:latin typeface="Lucida Bright" panose="02040602050505020304" pitchFamily="18" charset="0"/>
              </a:rPr>
              <a:t>.</a:t>
            </a:r>
          </a:p>
          <a:p>
            <a:r>
              <a:rPr lang="en-US" sz="2400" dirty="0">
                <a:solidFill>
                  <a:schemeClr val="tx1"/>
                </a:solidFill>
                <a:latin typeface="Lucida Bright" panose="02040602050505020304" pitchFamily="18" charset="0"/>
              </a:rPr>
              <a:t>Every Value Point awarded is recorded and goes towards individual and House Team totals.</a:t>
            </a:r>
          </a:p>
          <a:p>
            <a:r>
              <a:rPr lang="en-US" sz="2400" dirty="0">
                <a:solidFill>
                  <a:schemeClr val="tx1"/>
                </a:solidFill>
                <a:latin typeface="Lucida Bright" panose="02040602050505020304" pitchFamily="18" charset="0"/>
              </a:rPr>
              <a:t>Children need to earn 40 or more Value Points per term to earn the High 5 Reward.</a:t>
            </a:r>
            <a:endParaRPr lang="en-US" sz="2000" dirty="0">
              <a:solidFill>
                <a:schemeClr val="tx1"/>
              </a:solidFill>
              <a:latin typeface="Lucida Bright" panose="02040602050505020304" pitchFamily="18" charset="0"/>
            </a:endParaRPr>
          </a:p>
          <a:p>
            <a:endParaRPr lang="en-US" sz="2000" dirty="0">
              <a:latin typeface="Lucida Bright" panose="02040602050505020304" pitchFamily="18" charset="0"/>
            </a:endParaRPr>
          </a:p>
        </p:txBody>
      </p:sp>
      <p:pic>
        <p:nvPicPr>
          <p:cNvPr id="4" name="Picture 3">
            <a:extLst>
              <a:ext uri="{FF2B5EF4-FFF2-40B4-BE49-F238E27FC236}">
                <a16:creationId xmlns:a16="http://schemas.microsoft.com/office/drawing/2014/main" id="{8B367BF5-BF65-49FF-919C-33FAF6B03278}"/>
              </a:ext>
            </a:extLst>
          </p:cNvPr>
          <p:cNvPicPr>
            <a:picLocks noChangeAspect="1"/>
          </p:cNvPicPr>
          <p:nvPr/>
        </p:nvPicPr>
        <p:blipFill>
          <a:blip r:embed="rId2"/>
          <a:stretch>
            <a:fillRect/>
          </a:stretch>
        </p:blipFill>
        <p:spPr>
          <a:xfrm>
            <a:off x="1791787" y="5559691"/>
            <a:ext cx="6614160" cy="941832"/>
          </a:xfrm>
          <a:prstGeom prst="rect">
            <a:avLst/>
          </a:prstGeom>
        </p:spPr>
      </p:pic>
      <p:pic>
        <p:nvPicPr>
          <p:cNvPr id="6" name="Picture 5">
            <a:extLst>
              <a:ext uri="{FF2B5EF4-FFF2-40B4-BE49-F238E27FC236}">
                <a16:creationId xmlns:a16="http://schemas.microsoft.com/office/drawing/2014/main" id="{C6348B38-7674-4E76-8D0C-A6DA4BF7EE9E}"/>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548639" y="204202"/>
            <a:ext cx="1385698" cy="1477619"/>
          </a:xfrm>
          <a:prstGeom prst="rect">
            <a:avLst/>
          </a:prstGeom>
        </p:spPr>
      </p:pic>
    </p:spTree>
    <p:extLst>
      <p:ext uri="{BB962C8B-B14F-4D97-AF65-F5344CB8AC3E}">
        <p14:creationId xmlns:p14="http://schemas.microsoft.com/office/powerpoint/2010/main" val="26572615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5894" y="243840"/>
            <a:ext cx="8596668" cy="644434"/>
          </a:xfrm>
        </p:spPr>
        <p:txBody>
          <a:bodyPr>
            <a:noAutofit/>
          </a:bodyPr>
          <a:lstStyle/>
          <a:p>
            <a:r>
              <a:rPr lang="en-GB" sz="4000" b="1" dirty="0">
                <a:solidFill>
                  <a:schemeClr val="accent1">
                    <a:lumMod val="75000"/>
                  </a:schemeClr>
                </a:solidFill>
                <a:latin typeface="Lucida Bright" panose="02040602050505020304" pitchFamily="18" charset="0"/>
              </a:rPr>
              <a:t>Entering and Leaving School</a:t>
            </a:r>
          </a:p>
        </p:txBody>
      </p:sp>
      <p:sp>
        <p:nvSpPr>
          <p:cNvPr id="3" name="Content Placeholder 2"/>
          <p:cNvSpPr>
            <a:spLocks noGrp="1"/>
          </p:cNvSpPr>
          <p:nvPr>
            <p:ph idx="1"/>
          </p:nvPr>
        </p:nvSpPr>
        <p:spPr>
          <a:xfrm>
            <a:off x="447761" y="1109817"/>
            <a:ext cx="10567372" cy="3250275"/>
          </a:xfrm>
        </p:spPr>
        <p:txBody>
          <a:bodyPr>
            <a:noAutofit/>
          </a:bodyPr>
          <a:lstStyle/>
          <a:p>
            <a:r>
              <a:rPr lang="en-GB" sz="2800" dirty="0">
                <a:solidFill>
                  <a:schemeClr val="tx1"/>
                </a:solidFill>
                <a:latin typeface="Lucida Bright" panose="02040602050505020304" pitchFamily="18" charset="0"/>
              </a:rPr>
              <a:t>All children come into school through </a:t>
            </a:r>
            <a:r>
              <a:rPr lang="en-GB" sz="2800" b="1" dirty="0">
                <a:solidFill>
                  <a:schemeClr val="tx1"/>
                </a:solidFill>
                <a:latin typeface="Lucida Bright" panose="02040602050505020304" pitchFamily="18" charset="0"/>
              </a:rPr>
              <a:t>the main playground </a:t>
            </a:r>
            <a:r>
              <a:rPr lang="en-GB" sz="2800" dirty="0">
                <a:solidFill>
                  <a:schemeClr val="tx1"/>
                </a:solidFill>
                <a:latin typeface="Lucida Bright" panose="02040602050505020304" pitchFamily="18" charset="0"/>
              </a:rPr>
              <a:t>and go in through </a:t>
            </a:r>
            <a:r>
              <a:rPr lang="en-GB" sz="2800" b="1" dirty="0">
                <a:solidFill>
                  <a:schemeClr val="tx1"/>
                </a:solidFill>
                <a:latin typeface="Lucida Bright" panose="02040602050505020304" pitchFamily="18" charset="0"/>
              </a:rPr>
              <a:t>the Foundation Gate</a:t>
            </a:r>
            <a:endParaRPr lang="en-GB" sz="2800" dirty="0">
              <a:solidFill>
                <a:schemeClr val="tx1"/>
              </a:solidFill>
              <a:latin typeface="Lucida Bright" panose="02040602050505020304" pitchFamily="18" charset="0"/>
            </a:endParaRPr>
          </a:p>
          <a:p>
            <a:r>
              <a:rPr lang="en-GB" sz="2800" dirty="0">
                <a:solidFill>
                  <a:schemeClr val="tx1"/>
                </a:solidFill>
                <a:latin typeface="Lucida Bright" panose="02040602050505020304" pitchFamily="18" charset="0"/>
              </a:rPr>
              <a:t>Classroom doors open </a:t>
            </a:r>
            <a:r>
              <a:rPr lang="en-GB" sz="2800" b="1" dirty="0">
                <a:solidFill>
                  <a:schemeClr val="tx1"/>
                </a:solidFill>
                <a:latin typeface="Lucida Bright" panose="02040602050505020304" pitchFamily="18" charset="0"/>
              </a:rPr>
              <a:t>at 8:45am ready for school to start at 8:50am</a:t>
            </a:r>
          </a:p>
          <a:p>
            <a:r>
              <a:rPr lang="en-US" sz="2800" dirty="0">
                <a:solidFill>
                  <a:schemeClr val="tx1"/>
                </a:solidFill>
                <a:latin typeface="Lucida Bright" panose="02040602050505020304" pitchFamily="18" charset="0"/>
              </a:rPr>
              <a:t>All children enter </a:t>
            </a:r>
            <a:r>
              <a:rPr lang="en-US" sz="2800" b="1" dirty="0">
                <a:solidFill>
                  <a:schemeClr val="tx1"/>
                </a:solidFill>
                <a:latin typeface="Lucida Bright" panose="02040602050505020304" pitchFamily="18" charset="0"/>
              </a:rPr>
              <a:t>school in the morning on their own</a:t>
            </a:r>
            <a:r>
              <a:rPr lang="en-US" sz="2800" dirty="0">
                <a:solidFill>
                  <a:schemeClr val="tx1"/>
                </a:solidFill>
                <a:latin typeface="Lucida Bright" panose="02040602050505020304" pitchFamily="18" charset="0"/>
              </a:rPr>
              <a:t> </a:t>
            </a:r>
          </a:p>
          <a:p>
            <a:r>
              <a:rPr lang="en-GB" sz="2800" dirty="0">
                <a:solidFill>
                  <a:schemeClr val="tx1"/>
                </a:solidFill>
                <a:latin typeface="Lucida Bright" panose="02040602050505020304" pitchFamily="18" charset="0"/>
              </a:rPr>
              <a:t>All children finish </a:t>
            </a:r>
            <a:r>
              <a:rPr lang="en-GB" sz="2800" b="1" dirty="0">
                <a:solidFill>
                  <a:schemeClr val="tx1"/>
                </a:solidFill>
                <a:latin typeface="Lucida Bright" panose="02040602050505020304" pitchFamily="18" charset="0"/>
              </a:rPr>
              <a:t>school at 3:20p.m.</a:t>
            </a:r>
            <a:r>
              <a:rPr lang="en-GB" sz="2800" dirty="0">
                <a:solidFill>
                  <a:schemeClr val="tx1"/>
                </a:solidFill>
                <a:latin typeface="Lucida Bright" panose="02040602050505020304" pitchFamily="18" charset="0"/>
              </a:rPr>
              <a:t> and are collected at the Foundation Gate</a:t>
            </a:r>
          </a:p>
          <a:p>
            <a:endParaRPr lang="en-GB" sz="2800" dirty="0">
              <a:solidFill>
                <a:srgbClr val="FF0000"/>
              </a:solidFill>
              <a:latin typeface="Lucida Bright" panose="02040602050505020304" pitchFamily="18" charset="0"/>
            </a:endParaRPr>
          </a:p>
          <a:p>
            <a:r>
              <a:rPr lang="en-GB" sz="2800" dirty="0">
                <a:solidFill>
                  <a:srgbClr val="FF0000"/>
                </a:solidFill>
                <a:latin typeface="Lucida Bright" panose="02040602050505020304" pitchFamily="18" charset="0"/>
              </a:rPr>
              <a:t>If your child is being collected </a:t>
            </a:r>
            <a:r>
              <a:rPr lang="en-GB" sz="2800" b="1" dirty="0">
                <a:solidFill>
                  <a:srgbClr val="FF0000"/>
                </a:solidFill>
                <a:latin typeface="Lucida Bright" panose="02040602050505020304" pitchFamily="18" charset="0"/>
              </a:rPr>
              <a:t>by someone they are not normally collected by, </a:t>
            </a:r>
            <a:r>
              <a:rPr lang="en-GB" sz="2800" dirty="0">
                <a:solidFill>
                  <a:srgbClr val="FF0000"/>
                </a:solidFill>
                <a:latin typeface="Lucida Bright" panose="02040602050505020304" pitchFamily="18" charset="0"/>
              </a:rPr>
              <a:t>please let teachers or the office know before the end of the day. </a:t>
            </a:r>
          </a:p>
        </p:txBody>
      </p:sp>
    </p:spTree>
    <p:extLst>
      <p:ext uri="{BB962C8B-B14F-4D97-AF65-F5344CB8AC3E}">
        <p14:creationId xmlns:p14="http://schemas.microsoft.com/office/powerpoint/2010/main" val="16678473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a:extLst>
              <a:ext uri="{FF2B5EF4-FFF2-40B4-BE49-F238E27FC236}">
                <a16:creationId xmlns:a16="http://schemas.microsoft.com/office/drawing/2014/main" id="{4F4E64AC-2135-4092-919E-D59467C0A3CB}"/>
              </a:ext>
            </a:extLst>
          </p:cNvPr>
          <p:cNvSpPr>
            <a:spLocks noGrp="1"/>
          </p:cNvSpPr>
          <p:nvPr>
            <p:ph idx="1"/>
          </p:nvPr>
        </p:nvSpPr>
        <p:spPr>
          <a:xfrm>
            <a:off x="933451" y="1835149"/>
            <a:ext cx="9339264" cy="4583847"/>
          </a:xfrm>
        </p:spPr>
        <p:txBody>
          <a:bodyPr>
            <a:normAutofit fontScale="85000" lnSpcReduction="20000"/>
          </a:bodyPr>
          <a:lstStyle/>
          <a:p>
            <a:pPr eaLnBrk="1" hangingPunct="1">
              <a:lnSpc>
                <a:spcPct val="90000"/>
              </a:lnSpc>
            </a:pPr>
            <a:r>
              <a:rPr lang="en-US" altLang="en-US" sz="3200" b="1" dirty="0">
                <a:latin typeface="Lucida Bright" panose="02040602050505020304" pitchFamily="18" charset="0"/>
              </a:rPr>
              <a:t>Enter school </a:t>
            </a:r>
          </a:p>
          <a:p>
            <a:pPr eaLnBrk="1" hangingPunct="1">
              <a:lnSpc>
                <a:spcPct val="90000"/>
              </a:lnSpc>
            </a:pPr>
            <a:r>
              <a:rPr lang="en-US" altLang="en-US" sz="3200" dirty="0">
                <a:latin typeface="Lucida Bright" panose="02040602050505020304" pitchFamily="18" charset="0"/>
              </a:rPr>
              <a:t>Registration/communication and language task </a:t>
            </a:r>
          </a:p>
          <a:p>
            <a:pPr eaLnBrk="1" hangingPunct="1">
              <a:lnSpc>
                <a:spcPct val="90000"/>
              </a:lnSpc>
            </a:pPr>
            <a:r>
              <a:rPr lang="en-US" altLang="en-US" sz="3200" dirty="0">
                <a:latin typeface="Lucida Bright" panose="02040602050505020304" pitchFamily="18" charset="0"/>
              </a:rPr>
              <a:t>Phonics</a:t>
            </a:r>
          </a:p>
          <a:p>
            <a:pPr eaLnBrk="1" hangingPunct="1">
              <a:lnSpc>
                <a:spcPct val="90000"/>
              </a:lnSpc>
            </a:pPr>
            <a:r>
              <a:rPr lang="en-US" altLang="en-US" sz="3200" dirty="0">
                <a:latin typeface="Lucida Bright" panose="02040602050505020304" pitchFamily="18" charset="0"/>
              </a:rPr>
              <a:t>Guided writing in small groups</a:t>
            </a:r>
          </a:p>
          <a:p>
            <a:pPr eaLnBrk="1" hangingPunct="1">
              <a:lnSpc>
                <a:spcPct val="90000"/>
              </a:lnSpc>
            </a:pPr>
            <a:r>
              <a:rPr lang="en-US" altLang="en-US" sz="3200" dirty="0">
                <a:latin typeface="Lucida Bright" panose="02040602050505020304" pitchFamily="18" charset="0"/>
              </a:rPr>
              <a:t>Snack</a:t>
            </a:r>
          </a:p>
          <a:p>
            <a:pPr eaLnBrk="1" hangingPunct="1">
              <a:lnSpc>
                <a:spcPct val="90000"/>
              </a:lnSpc>
            </a:pPr>
            <a:r>
              <a:rPr lang="en-US" altLang="en-US" sz="3200" dirty="0">
                <a:latin typeface="Lucida Bright" panose="02040602050505020304" pitchFamily="18" charset="0"/>
              </a:rPr>
              <a:t>Reading for pleasure</a:t>
            </a:r>
          </a:p>
          <a:p>
            <a:pPr eaLnBrk="1" hangingPunct="1">
              <a:lnSpc>
                <a:spcPct val="90000"/>
              </a:lnSpc>
            </a:pPr>
            <a:r>
              <a:rPr lang="en-US" altLang="en-US" sz="3200" dirty="0">
                <a:latin typeface="Lucida Bright" panose="02040602050505020304" pitchFamily="18" charset="0"/>
              </a:rPr>
              <a:t>Busy time </a:t>
            </a:r>
          </a:p>
          <a:p>
            <a:pPr eaLnBrk="1" hangingPunct="1">
              <a:lnSpc>
                <a:spcPct val="90000"/>
              </a:lnSpc>
            </a:pPr>
            <a:r>
              <a:rPr lang="en-US" altLang="en-US" sz="3200" dirty="0">
                <a:latin typeface="Lucida Bright" panose="02040602050505020304" pitchFamily="18" charset="0"/>
              </a:rPr>
              <a:t>Outdoor play</a:t>
            </a:r>
          </a:p>
          <a:p>
            <a:pPr eaLnBrk="1" hangingPunct="1">
              <a:lnSpc>
                <a:spcPct val="90000"/>
              </a:lnSpc>
            </a:pPr>
            <a:r>
              <a:rPr lang="en-US" altLang="en-US" sz="3200" dirty="0" err="1">
                <a:latin typeface="Lucida Bright" panose="02040602050505020304" pitchFamily="18" charset="0"/>
              </a:rPr>
              <a:t>Maths</a:t>
            </a:r>
            <a:endParaRPr lang="en-US" altLang="en-US" sz="3200" dirty="0">
              <a:latin typeface="Lucida Bright" panose="02040602050505020304" pitchFamily="18" charset="0"/>
            </a:endParaRPr>
          </a:p>
          <a:p>
            <a:pPr eaLnBrk="1" hangingPunct="1">
              <a:lnSpc>
                <a:spcPct val="90000"/>
              </a:lnSpc>
            </a:pPr>
            <a:r>
              <a:rPr lang="en-US" altLang="en-US" sz="3200" dirty="0">
                <a:latin typeface="Lucida Bright" panose="02040602050505020304" pitchFamily="18" charset="0"/>
              </a:rPr>
              <a:t>Nursery rhymes</a:t>
            </a:r>
          </a:p>
          <a:p>
            <a:pPr eaLnBrk="1" hangingPunct="1">
              <a:lnSpc>
                <a:spcPct val="90000"/>
              </a:lnSpc>
            </a:pPr>
            <a:r>
              <a:rPr lang="en-US" altLang="en-US" sz="3200" dirty="0">
                <a:latin typeface="Lucida Bright" panose="02040602050505020304" pitchFamily="18" charset="0"/>
              </a:rPr>
              <a:t>Lunch</a:t>
            </a:r>
          </a:p>
        </p:txBody>
      </p:sp>
      <p:sp>
        <p:nvSpPr>
          <p:cNvPr id="5" name="TextBox 4">
            <a:extLst>
              <a:ext uri="{FF2B5EF4-FFF2-40B4-BE49-F238E27FC236}">
                <a16:creationId xmlns:a16="http://schemas.microsoft.com/office/drawing/2014/main" id="{A0E19D4F-E151-4272-9EF0-17E86E47BA05}"/>
              </a:ext>
            </a:extLst>
          </p:cNvPr>
          <p:cNvSpPr txBox="1"/>
          <p:nvPr/>
        </p:nvSpPr>
        <p:spPr>
          <a:xfrm>
            <a:off x="1228725" y="439003"/>
            <a:ext cx="6115050" cy="830997"/>
          </a:xfrm>
          <a:prstGeom prst="rect">
            <a:avLst/>
          </a:prstGeom>
          <a:noFill/>
        </p:spPr>
        <p:txBody>
          <a:bodyPr wrap="square">
            <a:spAutoFit/>
          </a:bodyPr>
          <a:lstStyle/>
          <a:p>
            <a:pPr algn="ctr"/>
            <a:r>
              <a:rPr lang="en-GB" sz="4800" b="1" dirty="0">
                <a:solidFill>
                  <a:schemeClr val="accent1">
                    <a:lumMod val="75000"/>
                  </a:schemeClr>
                </a:solidFill>
                <a:latin typeface="Lucida Bright" panose="02040602050505020304" pitchFamily="18" charset="0"/>
              </a:rPr>
              <a:t>Morning Timetable</a:t>
            </a:r>
            <a:endParaRPr lang="en-GB" sz="48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8A92100-654A-4F6A-9612-931FAAB6E18A}"/>
              </a:ext>
            </a:extLst>
          </p:cNvPr>
          <p:cNvSpPr txBox="1"/>
          <p:nvPr/>
        </p:nvSpPr>
        <p:spPr>
          <a:xfrm>
            <a:off x="1530804" y="446314"/>
            <a:ext cx="6115050" cy="830997"/>
          </a:xfrm>
          <a:prstGeom prst="rect">
            <a:avLst/>
          </a:prstGeom>
          <a:noFill/>
        </p:spPr>
        <p:txBody>
          <a:bodyPr wrap="square">
            <a:spAutoFit/>
          </a:bodyPr>
          <a:lstStyle/>
          <a:p>
            <a:pPr algn="ctr"/>
            <a:r>
              <a:rPr lang="en-GB" sz="4800" b="1" dirty="0">
                <a:solidFill>
                  <a:schemeClr val="accent1">
                    <a:lumMod val="75000"/>
                  </a:schemeClr>
                </a:solidFill>
                <a:latin typeface="Lucida Bright" panose="02040602050505020304" pitchFamily="18" charset="0"/>
              </a:rPr>
              <a:t>Lunchtime</a:t>
            </a:r>
            <a:endParaRPr lang="en-GB" sz="4800" dirty="0"/>
          </a:p>
        </p:txBody>
      </p:sp>
      <p:sp>
        <p:nvSpPr>
          <p:cNvPr id="7" name="TextBox 6">
            <a:extLst>
              <a:ext uri="{FF2B5EF4-FFF2-40B4-BE49-F238E27FC236}">
                <a16:creationId xmlns:a16="http://schemas.microsoft.com/office/drawing/2014/main" id="{E4822C88-6A0C-427C-AF27-B32BA54BCCFD}"/>
              </a:ext>
            </a:extLst>
          </p:cNvPr>
          <p:cNvSpPr txBox="1"/>
          <p:nvPr/>
        </p:nvSpPr>
        <p:spPr>
          <a:xfrm>
            <a:off x="416859" y="1730244"/>
            <a:ext cx="8134350" cy="5016758"/>
          </a:xfrm>
          <a:prstGeom prst="rect">
            <a:avLst/>
          </a:prstGeom>
          <a:noFill/>
        </p:spPr>
        <p:txBody>
          <a:bodyPr wrap="square">
            <a:spAutoFit/>
          </a:bodyPr>
          <a:lstStyle/>
          <a:p>
            <a:pPr eaLnBrk="1" hangingPunct="1">
              <a:buFontTx/>
              <a:buChar char="-"/>
              <a:defRPr/>
            </a:pPr>
            <a:r>
              <a:rPr lang="en-GB" altLang="en-US" sz="3200" dirty="0">
                <a:latin typeface="Lucida Bright" panose="02040602050505020304" pitchFamily="18" charset="0"/>
              </a:rPr>
              <a:t>All children are entitled to </a:t>
            </a:r>
            <a:r>
              <a:rPr lang="en-GB" altLang="en-US" sz="3200" b="1" dirty="0">
                <a:latin typeface="Lucida Bright" panose="02040602050505020304" pitchFamily="18" charset="0"/>
              </a:rPr>
              <a:t>free school meals.</a:t>
            </a:r>
          </a:p>
          <a:p>
            <a:pPr eaLnBrk="1" hangingPunct="1">
              <a:buFontTx/>
              <a:buChar char="-"/>
              <a:defRPr/>
            </a:pPr>
            <a:r>
              <a:rPr lang="en-GB" altLang="en-US" sz="3200" b="1" dirty="0">
                <a:latin typeface="Lucida Bright" panose="02040602050505020304" pitchFamily="18" charset="0"/>
              </a:rPr>
              <a:t>Packed lunches </a:t>
            </a:r>
            <a:r>
              <a:rPr lang="en-GB" altLang="en-US" sz="3200" dirty="0">
                <a:latin typeface="Lucida Bright" panose="02040602050505020304" pitchFamily="18" charset="0"/>
              </a:rPr>
              <a:t>can be brought into school.</a:t>
            </a:r>
          </a:p>
          <a:p>
            <a:pPr marL="69850" eaLnBrk="1" hangingPunct="1">
              <a:defRPr/>
            </a:pPr>
            <a:r>
              <a:rPr lang="en-GB" altLang="en-US" sz="3200" dirty="0">
                <a:latin typeface="Lucida Bright" panose="02040602050505020304" pitchFamily="18" charset="0"/>
              </a:rPr>
              <a:t>-Dedicated midday supervisors and support from Foundation staff during the first term.</a:t>
            </a:r>
          </a:p>
          <a:p>
            <a:pPr marL="527050" indent="-457200" eaLnBrk="1" hangingPunct="1">
              <a:buFontTx/>
              <a:buChar char="-"/>
              <a:defRPr/>
            </a:pPr>
            <a:endParaRPr lang="en-GB" altLang="en-US" sz="3200" dirty="0">
              <a:latin typeface="Lucida Bright" panose="02040602050505020304" pitchFamily="18" charset="0"/>
            </a:endParaRPr>
          </a:p>
          <a:p>
            <a:pPr marL="69850" eaLnBrk="1" hangingPunct="1">
              <a:defRPr/>
            </a:pPr>
            <a:r>
              <a:rPr lang="en-GB" altLang="en-US" sz="3200" dirty="0">
                <a:solidFill>
                  <a:srgbClr val="FF0000"/>
                </a:solidFill>
                <a:latin typeface="Lucida Bright" panose="02040602050505020304" pitchFamily="18" charset="0"/>
              </a:rPr>
              <a:t>Nut-free and pure egg-free</a:t>
            </a:r>
          </a:p>
          <a:p>
            <a:pPr marL="69850" eaLnBrk="1" hangingPunct="1">
              <a:defRPr/>
            </a:pPr>
            <a:r>
              <a:rPr lang="en-GB" altLang="en-US" sz="3200" dirty="0">
                <a:solidFill>
                  <a:srgbClr val="FF0000"/>
                </a:solidFill>
                <a:latin typeface="Lucida Bright" panose="02040602050505020304" pitchFamily="18" charset="0"/>
              </a:rPr>
              <a:t>*letter to follow</a:t>
            </a:r>
          </a:p>
        </p:txBody>
      </p:sp>
      <p:pic>
        <p:nvPicPr>
          <p:cNvPr id="3" name="Picture 2">
            <a:extLst>
              <a:ext uri="{FF2B5EF4-FFF2-40B4-BE49-F238E27FC236}">
                <a16:creationId xmlns:a16="http://schemas.microsoft.com/office/drawing/2014/main" id="{6581EC77-84C4-47AC-ADC9-75D82974E6EA}"/>
              </a:ext>
            </a:extLst>
          </p:cNvPr>
          <p:cNvPicPr>
            <a:picLocks noChangeAspect="1"/>
          </p:cNvPicPr>
          <p:nvPr/>
        </p:nvPicPr>
        <p:blipFill>
          <a:blip r:embed="rId2"/>
          <a:stretch>
            <a:fillRect/>
          </a:stretch>
        </p:blipFill>
        <p:spPr>
          <a:xfrm>
            <a:off x="8178082" y="4108854"/>
            <a:ext cx="3919789" cy="2438579"/>
          </a:xfrm>
          <a:prstGeom prst="rect">
            <a:avLst/>
          </a:prstGeom>
        </p:spPr>
      </p:pic>
    </p:spTree>
    <p:extLst>
      <p:ext uri="{BB962C8B-B14F-4D97-AF65-F5344CB8AC3E}">
        <p14:creationId xmlns:p14="http://schemas.microsoft.com/office/powerpoint/2010/main" val="20398746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a:extLst>
              <a:ext uri="{FF2B5EF4-FFF2-40B4-BE49-F238E27FC236}">
                <a16:creationId xmlns:a16="http://schemas.microsoft.com/office/drawing/2014/main" id="{4F4E64AC-2135-4092-919E-D59467C0A3CB}"/>
              </a:ext>
            </a:extLst>
          </p:cNvPr>
          <p:cNvSpPr>
            <a:spLocks noGrp="1"/>
          </p:cNvSpPr>
          <p:nvPr>
            <p:ph idx="1"/>
          </p:nvPr>
        </p:nvSpPr>
        <p:spPr>
          <a:xfrm>
            <a:off x="933451" y="1835149"/>
            <a:ext cx="9339264" cy="4583847"/>
          </a:xfrm>
        </p:spPr>
        <p:txBody>
          <a:bodyPr>
            <a:normAutofit/>
          </a:bodyPr>
          <a:lstStyle/>
          <a:p>
            <a:pPr eaLnBrk="1" hangingPunct="1">
              <a:lnSpc>
                <a:spcPct val="90000"/>
              </a:lnSpc>
            </a:pPr>
            <a:r>
              <a:rPr lang="en-US" altLang="en-US" sz="3200" dirty="0">
                <a:latin typeface="Lucida Bright" panose="02040602050505020304" pitchFamily="18" charset="0"/>
              </a:rPr>
              <a:t>Registration</a:t>
            </a:r>
          </a:p>
          <a:p>
            <a:pPr eaLnBrk="1" hangingPunct="1">
              <a:lnSpc>
                <a:spcPct val="90000"/>
              </a:lnSpc>
            </a:pPr>
            <a:r>
              <a:rPr lang="en-US" altLang="en-US" sz="3200" dirty="0">
                <a:latin typeface="Lucida Bright" panose="02040602050505020304" pitchFamily="18" charset="0"/>
              </a:rPr>
              <a:t>Reading for pleasure</a:t>
            </a:r>
          </a:p>
          <a:p>
            <a:pPr eaLnBrk="1" hangingPunct="1">
              <a:lnSpc>
                <a:spcPct val="90000"/>
              </a:lnSpc>
            </a:pPr>
            <a:r>
              <a:rPr lang="en-US" altLang="en-US" sz="3200" dirty="0">
                <a:latin typeface="Lucida Bright" panose="02040602050505020304" pitchFamily="18" charset="0"/>
              </a:rPr>
              <a:t>Topic experience</a:t>
            </a:r>
          </a:p>
          <a:p>
            <a:pPr eaLnBrk="1" hangingPunct="1">
              <a:lnSpc>
                <a:spcPct val="90000"/>
              </a:lnSpc>
            </a:pPr>
            <a:r>
              <a:rPr lang="en-US" altLang="en-US" sz="3200" dirty="0">
                <a:latin typeface="Lucida Bright" panose="02040602050505020304" pitchFamily="18" charset="0"/>
              </a:rPr>
              <a:t>Busy time </a:t>
            </a:r>
          </a:p>
          <a:p>
            <a:pPr eaLnBrk="1" hangingPunct="1">
              <a:lnSpc>
                <a:spcPct val="90000"/>
              </a:lnSpc>
            </a:pPr>
            <a:r>
              <a:rPr lang="en-US" altLang="en-US" sz="3200" dirty="0">
                <a:latin typeface="Lucida Bright" panose="02040602050505020304" pitchFamily="18" charset="0"/>
              </a:rPr>
              <a:t>Outdoor play</a:t>
            </a:r>
          </a:p>
          <a:p>
            <a:pPr eaLnBrk="1" hangingPunct="1">
              <a:lnSpc>
                <a:spcPct val="90000"/>
              </a:lnSpc>
            </a:pPr>
            <a:r>
              <a:rPr lang="en-US" altLang="en-US" sz="3200" dirty="0">
                <a:latin typeface="Lucida Bright" panose="02040602050505020304" pitchFamily="18" charset="0"/>
              </a:rPr>
              <a:t>Drawing club</a:t>
            </a:r>
          </a:p>
          <a:p>
            <a:pPr>
              <a:lnSpc>
                <a:spcPct val="90000"/>
              </a:lnSpc>
            </a:pPr>
            <a:r>
              <a:rPr lang="en-US" altLang="en-US" sz="3200" dirty="0">
                <a:latin typeface="Lucida Bright" panose="02040602050505020304" pitchFamily="18" charset="0"/>
              </a:rPr>
              <a:t>Snack</a:t>
            </a:r>
          </a:p>
          <a:p>
            <a:pPr>
              <a:lnSpc>
                <a:spcPct val="90000"/>
              </a:lnSpc>
            </a:pPr>
            <a:r>
              <a:rPr lang="en-US" altLang="en-US" sz="3200" dirty="0">
                <a:latin typeface="Lucida Bright" panose="02040602050505020304" pitchFamily="18" charset="0"/>
              </a:rPr>
              <a:t>Home</a:t>
            </a:r>
          </a:p>
          <a:p>
            <a:pPr eaLnBrk="1" hangingPunct="1">
              <a:lnSpc>
                <a:spcPct val="90000"/>
              </a:lnSpc>
            </a:pPr>
            <a:endParaRPr lang="en-US" altLang="en-US" sz="3200" dirty="0">
              <a:latin typeface="Lucida Bright" panose="02040602050505020304" pitchFamily="18" charset="0"/>
            </a:endParaRPr>
          </a:p>
        </p:txBody>
      </p:sp>
      <p:sp>
        <p:nvSpPr>
          <p:cNvPr id="5" name="TextBox 4">
            <a:extLst>
              <a:ext uri="{FF2B5EF4-FFF2-40B4-BE49-F238E27FC236}">
                <a16:creationId xmlns:a16="http://schemas.microsoft.com/office/drawing/2014/main" id="{A0E19D4F-E151-4272-9EF0-17E86E47BA05}"/>
              </a:ext>
            </a:extLst>
          </p:cNvPr>
          <p:cNvSpPr txBox="1"/>
          <p:nvPr/>
        </p:nvSpPr>
        <p:spPr>
          <a:xfrm>
            <a:off x="1228724" y="439003"/>
            <a:ext cx="7115175" cy="830997"/>
          </a:xfrm>
          <a:prstGeom prst="rect">
            <a:avLst/>
          </a:prstGeom>
          <a:noFill/>
        </p:spPr>
        <p:txBody>
          <a:bodyPr wrap="square">
            <a:spAutoFit/>
          </a:bodyPr>
          <a:lstStyle/>
          <a:p>
            <a:pPr algn="ctr"/>
            <a:r>
              <a:rPr lang="en-GB" sz="4800" b="1" dirty="0">
                <a:solidFill>
                  <a:schemeClr val="accent1">
                    <a:lumMod val="75000"/>
                  </a:schemeClr>
                </a:solidFill>
                <a:latin typeface="Lucida Bright" panose="02040602050505020304" pitchFamily="18" charset="0"/>
              </a:rPr>
              <a:t>Afternoon Timetable</a:t>
            </a:r>
            <a:endParaRPr lang="en-GB" sz="4800" dirty="0"/>
          </a:p>
        </p:txBody>
      </p:sp>
    </p:spTree>
    <p:extLst>
      <p:ext uri="{BB962C8B-B14F-4D97-AF65-F5344CB8AC3E}">
        <p14:creationId xmlns:p14="http://schemas.microsoft.com/office/powerpoint/2010/main" val="18815089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31D3F6B6-7CA5-47BD-8BCC-C79FEA9D6789}"/>
              </a:ext>
            </a:extLst>
          </p:cNvPr>
          <p:cNvSpPr>
            <a:spLocks noGrp="1"/>
          </p:cNvSpPr>
          <p:nvPr>
            <p:ph type="title"/>
          </p:nvPr>
        </p:nvSpPr>
        <p:spPr>
          <a:xfrm>
            <a:off x="2566988" y="620713"/>
            <a:ext cx="7200900" cy="1143000"/>
          </a:xfrm>
        </p:spPr>
        <p:txBody>
          <a:bodyPr>
            <a:normAutofit/>
          </a:bodyPr>
          <a:lstStyle/>
          <a:p>
            <a:pPr eaLnBrk="1" hangingPunct="1"/>
            <a:r>
              <a:rPr lang="en-GB" sz="4600" b="1" dirty="0">
                <a:solidFill>
                  <a:schemeClr val="accent1">
                    <a:lumMod val="75000"/>
                  </a:schemeClr>
                </a:solidFill>
                <a:latin typeface="Lucida Bright" panose="02040602050505020304" pitchFamily="18" charset="0"/>
              </a:rPr>
              <a:t>Children will need:</a:t>
            </a:r>
            <a:endParaRPr lang="en-US" altLang="en-US" sz="4600" dirty="0">
              <a:solidFill>
                <a:srgbClr val="00B0F0"/>
              </a:solidFill>
              <a:latin typeface="Lucida Bright" panose="02040602050505020304" pitchFamily="18" charset="0"/>
            </a:endParaRPr>
          </a:p>
        </p:txBody>
      </p:sp>
      <p:sp>
        <p:nvSpPr>
          <p:cNvPr id="49155" name="Rectangle 3">
            <a:extLst>
              <a:ext uri="{FF2B5EF4-FFF2-40B4-BE49-F238E27FC236}">
                <a16:creationId xmlns:a16="http://schemas.microsoft.com/office/drawing/2014/main" id="{4B1CC3F5-0E84-420A-A607-1E70BE2ECFB7}"/>
              </a:ext>
            </a:extLst>
          </p:cNvPr>
          <p:cNvSpPr>
            <a:spLocks noGrp="1" noChangeArrowheads="1"/>
          </p:cNvSpPr>
          <p:nvPr>
            <p:ph idx="1"/>
          </p:nvPr>
        </p:nvSpPr>
        <p:spPr>
          <a:xfrm>
            <a:off x="514350" y="1989138"/>
            <a:ext cx="9685338" cy="4716462"/>
          </a:xfrm>
        </p:spPr>
        <p:txBody>
          <a:bodyPr>
            <a:normAutofit/>
          </a:bodyPr>
          <a:lstStyle/>
          <a:p>
            <a:pPr marL="0" indent="0">
              <a:buClr>
                <a:srgbClr val="90C226"/>
              </a:buClr>
              <a:buNone/>
              <a:defRPr/>
            </a:pPr>
            <a:r>
              <a:rPr lang="en-GB" sz="2400" dirty="0">
                <a:solidFill>
                  <a:prstClr val="black">
                    <a:lumMod val="75000"/>
                    <a:lumOff val="25000"/>
                  </a:prstClr>
                </a:solidFill>
                <a:latin typeface="Lucida Bright" panose="02040602050505020304" pitchFamily="18" charset="0"/>
              </a:rPr>
              <a:t>- Full school uniform, including fully black shoes. </a:t>
            </a:r>
            <a:br>
              <a:rPr lang="en-GB" sz="2400" dirty="0">
                <a:solidFill>
                  <a:prstClr val="black">
                    <a:lumMod val="75000"/>
                    <a:lumOff val="25000"/>
                  </a:prstClr>
                </a:solidFill>
                <a:latin typeface="Lucida Bright" panose="02040602050505020304" pitchFamily="18" charset="0"/>
              </a:rPr>
            </a:br>
            <a:r>
              <a:rPr lang="en-GB" sz="2400" b="1" u="sng" dirty="0">
                <a:solidFill>
                  <a:prstClr val="black">
                    <a:lumMod val="75000"/>
                    <a:lumOff val="25000"/>
                  </a:prstClr>
                </a:solidFill>
                <a:latin typeface="Lucida Bright" panose="02040602050505020304" pitchFamily="18" charset="0"/>
              </a:rPr>
              <a:t>Please write your child’s name</a:t>
            </a:r>
            <a:r>
              <a:rPr lang="en-GB" sz="2400" b="1" dirty="0">
                <a:solidFill>
                  <a:prstClr val="black">
                    <a:lumMod val="75000"/>
                    <a:lumOff val="25000"/>
                  </a:prstClr>
                </a:solidFill>
                <a:latin typeface="Lucida Bright" panose="02040602050505020304" pitchFamily="18" charset="0"/>
              </a:rPr>
              <a:t> </a:t>
            </a:r>
            <a:r>
              <a:rPr lang="en-GB" sz="2400" dirty="0">
                <a:solidFill>
                  <a:prstClr val="black">
                    <a:lumMod val="75000"/>
                    <a:lumOff val="25000"/>
                  </a:prstClr>
                </a:solidFill>
                <a:latin typeface="Lucida Bright" panose="02040602050505020304" pitchFamily="18" charset="0"/>
              </a:rPr>
              <a:t>in all pieces of uniform, especially jumpers and cardigans.</a:t>
            </a:r>
          </a:p>
          <a:p>
            <a:pPr marL="0" indent="0">
              <a:buClr>
                <a:srgbClr val="90C226"/>
              </a:buClr>
              <a:buNone/>
              <a:defRPr/>
            </a:pPr>
            <a:r>
              <a:rPr lang="en-GB" sz="2400" dirty="0">
                <a:solidFill>
                  <a:prstClr val="black">
                    <a:lumMod val="75000"/>
                    <a:lumOff val="25000"/>
                  </a:prstClr>
                </a:solidFill>
                <a:latin typeface="Lucida Bright" panose="02040602050505020304" pitchFamily="18" charset="0"/>
              </a:rPr>
              <a:t>- A </a:t>
            </a:r>
            <a:r>
              <a:rPr lang="en-GB" sz="2400" b="1" dirty="0">
                <a:solidFill>
                  <a:prstClr val="black">
                    <a:lumMod val="75000"/>
                    <a:lumOff val="25000"/>
                  </a:prstClr>
                </a:solidFill>
                <a:latin typeface="Lucida Bright" panose="02040602050505020304" pitchFamily="18" charset="0"/>
              </a:rPr>
              <a:t>book bag </a:t>
            </a:r>
            <a:r>
              <a:rPr lang="en-GB" sz="2400" dirty="0">
                <a:solidFill>
                  <a:prstClr val="black">
                    <a:lumMod val="75000"/>
                    <a:lumOff val="25000"/>
                  </a:prstClr>
                </a:solidFill>
                <a:latin typeface="Lucida Bright" panose="02040602050505020304" pitchFamily="18" charset="0"/>
              </a:rPr>
              <a:t>to transport their books and </a:t>
            </a:r>
            <a:r>
              <a:rPr lang="en-GB" sz="2400" b="1" dirty="0">
                <a:solidFill>
                  <a:prstClr val="black">
                    <a:lumMod val="75000"/>
                    <a:lumOff val="25000"/>
                  </a:prstClr>
                </a:solidFill>
                <a:latin typeface="Lucida Bright" panose="02040602050505020304" pitchFamily="18" charset="0"/>
              </a:rPr>
              <a:t>Reading Diary to school everyday.</a:t>
            </a:r>
          </a:p>
          <a:p>
            <a:pPr marL="0" indent="0">
              <a:buClr>
                <a:srgbClr val="90C226"/>
              </a:buClr>
              <a:buNone/>
              <a:defRPr/>
            </a:pPr>
            <a:r>
              <a:rPr lang="en-GB" sz="2400" b="1" dirty="0">
                <a:solidFill>
                  <a:prstClr val="black">
                    <a:lumMod val="75000"/>
                    <a:lumOff val="25000"/>
                  </a:prstClr>
                </a:solidFill>
                <a:latin typeface="Lucida Bright" panose="02040602050505020304" pitchFamily="18" charset="0"/>
              </a:rPr>
              <a:t>- PE Kit </a:t>
            </a:r>
            <a:r>
              <a:rPr lang="en-GB" sz="2400" dirty="0">
                <a:solidFill>
                  <a:prstClr val="black">
                    <a:lumMod val="75000"/>
                    <a:lumOff val="25000"/>
                  </a:prstClr>
                </a:solidFill>
                <a:latin typeface="Lucida Bright" panose="02040602050505020304" pitchFamily="18" charset="0"/>
              </a:rPr>
              <a:t>– we slowly build up to a full kit change through the first half term (Mondays in F2).</a:t>
            </a:r>
          </a:p>
          <a:p>
            <a:pPr marL="0" indent="0">
              <a:buClr>
                <a:srgbClr val="90C226"/>
              </a:buClr>
              <a:buNone/>
              <a:defRPr/>
            </a:pPr>
            <a:r>
              <a:rPr lang="en-US" sz="2400" dirty="0">
                <a:solidFill>
                  <a:prstClr val="black">
                    <a:lumMod val="75000"/>
                    <a:lumOff val="25000"/>
                  </a:prstClr>
                </a:solidFill>
                <a:latin typeface="Lucida Bright" panose="02040602050505020304" pitchFamily="18" charset="0"/>
              </a:rPr>
              <a:t>- All uniform with the school logo on can be purchased online at: </a:t>
            </a:r>
            <a:r>
              <a:rPr lang="en-GB" sz="2400" dirty="0">
                <a:latin typeface="Lucida Bright" panose="02040602050505020304" pitchFamily="18" charset="0"/>
                <a:hlinkClick r:id="rId2"/>
              </a:rPr>
              <a:t>https://myclothing.com/heathlands-primary-school/5935.school</a:t>
            </a:r>
            <a:r>
              <a:rPr lang="en-GB" sz="2400" dirty="0">
                <a:latin typeface="Lucida Bright" panose="02040602050505020304" pitchFamily="18" charset="0"/>
              </a:rPr>
              <a:t>  </a:t>
            </a:r>
          </a:p>
          <a:p>
            <a:pPr marL="0" indent="0">
              <a:buClr>
                <a:srgbClr val="90C226"/>
              </a:buClr>
              <a:buNone/>
              <a:defRPr/>
            </a:pPr>
            <a:endParaRPr lang="en-US" altLang="en-US" dirty="0">
              <a:latin typeface="Lucida Bright" panose="02040602050505020304"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31D3F6B6-7CA5-47BD-8BCC-C79FEA9D6789}"/>
              </a:ext>
            </a:extLst>
          </p:cNvPr>
          <p:cNvSpPr>
            <a:spLocks noGrp="1"/>
          </p:cNvSpPr>
          <p:nvPr>
            <p:ph type="title"/>
          </p:nvPr>
        </p:nvSpPr>
        <p:spPr>
          <a:xfrm>
            <a:off x="2566988" y="620713"/>
            <a:ext cx="7200900" cy="1143000"/>
          </a:xfrm>
        </p:spPr>
        <p:txBody>
          <a:bodyPr>
            <a:normAutofit/>
          </a:bodyPr>
          <a:lstStyle/>
          <a:p>
            <a:pPr eaLnBrk="1" hangingPunct="1"/>
            <a:r>
              <a:rPr lang="en-GB" sz="4600" b="1" dirty="0">
                <a:solidFill>
                  <a:schemeClr val="accent1">
                    <a:lumMod val="75000"/>
                  </a:schemeClr>
                </a:solidFill>
                <a:latin typeface="Lucida Bright" panose="02040602050505020304" pitchFamily="18" charset="0"/>
              </a:rPr>
              <a:t>School will provide</a:t>
            </a:r>
            <a:endParaRPr lang="en-US" altLang="en-US" sz="4600" dirty="0">
              <a:solidFill>
                <a:srgbClr val="00B0F0"/>
              </a:solidFill>
              <a:latin typeface="Lucida Bright" panose="02040602050505020304" pitchFamily="18" charset="0"/>
            </a:endParaRPr>
          </a:p>
        </p:txBody>
      </p:sp>
      <p:sp>
        <p:nvSpPr>
          <p:cNvPr id="49155" name="Rectangle 3">
            <a:extLst>
              <a:ext uri="{FF2B5EF4-FFF2-40B4-BE49-F238E27FC236}">
                <a16:creationId xmlns:a16="http://schemas.microsoft.com/office/drawing/2014/main" id="{4B1CC3F5-0E84-420A-A607-1E70BE2ECFB7}"/>
              </a:ext>
            </a:extLst>
          </p:cNvPr>
          <p:cNvSpPr>
            <a:spLocks noGrp="1" noChangeArrowheads="1"/>
          </p:cNvSpPr>
          <p:nvPr>
            <p:ph idx="1"/>
          </p:nvPr>
        </p:nvSpPr>
        <p:spPr>
          <a:xfrm>
            <a:off x="460562" y="1693302"/>
            <a:ext cx="9685338" cy="4716462"/>
          </a:xfrm>
        </p:spPr>
        <p:txBody>
          <a:bodyPr>
            <a:normAutofit/>
          </a:bodyPr>
          <a:lstStyle/>
          <a:p>
            <a:pPr marL="0" indent="0">
              <a:buClr>
                <a:srgbClr val="90C226"/>
              </a:buClr>
              <a:buNone/>
              <a:defRPr/>
            </a:pPr>
            <a:r>
              <a:rPr lang="en-US" sz="3600" dirty="0">
                <a:solidFill>
                  <a:prstClr val="black">
                    <a:lumMod val="75000"/>
                    <a:lumOff val="25000"/>
                  </a:prstClr>
                </a:solidFill>
                <a:latin typeface="Lucida Bright" panose="02040602050505020304" pitchFamily="18" charset="0"/>
              </a:rPr>
              <a:t>- Pencils, pens, felt tips, </a:t>
            </a:r>
            <a:r>
              <a:rPr lang="en-US" sz="3600" dirty="0" err="1">
                <a:solidFill>
                  <a:prstClr val="black">
                    <a:lumMod val="75000"/>
                    <a:lumOff val="25000"/>
                  </a:prstClr>
                </a:solidFill>
                <a:latin typeface="Lucida Bright" panose="02040602050505020304" pitchFamily="18" charset="0"/>
              </a:rPr>
              <a:t>ect</a:t>
            </a:r>
            <a:endParaRPr lang="en-US" sz="3600" dirty="0">
              <a:solidFill>
                <a:prstClr val="black">
                  <a:lumMod val="75000"/>
                  <a:lumOff val="25000"/>
                </a:prstClr>
              </a:solidFill>
              <a:latin typeface="Lucida Bright" panose="02040602050505020304" pitchFamily="18" charset="0"/>
            </a:endParaRPr>
          </a:p>
          <a:p>
            <a:pPr>
              <a:buClr>
                <a:srgbClr val="90C226"/>
              </a:buClr>
              <a:defRPr/>
            </a:pPr>
            <a:endParaRPr lang="en-US" sz="3600" dirty="0">
              <a:solidFill>
                <a:prstClr val="black">
                  <a:lumMod val="75000"/>
                  <a:lumOff val="25000"/>
                </a:prstClr>
              </a:solidFill>
              <a:latin typeface="Lucida Bright" panose="02040602050505020304" pitchFamily="18" charset="0"/>
            </a:endParaRPr>
          </a:p>
          <a:p>
            <a:pPr marL="0" indent="0">
              <a:buClr>
                <a:srgbClr val="90C226"/>
              </a:buClr>
              <a:buNone/>
              <a:defRPr/>
            </a:pPr>
            <a:r>
              <a:rPr lang="en-US" sz="3600" dirty="0">
                <a:solidFill>
                  <a:prstClr val="black">
                    <a:lumMod val="75000"/>
                    <a:lumOff val="25000"/>
                  </a:prstClr>
                </a:solidFill>
                <a:latin typeface="Lucida Bright" panose="02040602050505020304" pitchFamily="18" charset="0"/>
              </a:rPr>
              <a:t>- Fruit snack</a:t>
            </a:r>
          </a:p>
          <a:p>
            <a:pPr marL="0" indent="0">
              <a:buClr>
                <a:srgbClr val="90C226"/>
              </a:buClr>
              <a:buNone/>
              <a:defRPr/>
            </a:pPr>
            <a:endParaRPr lang="en-US" sz="3600" dirty="0">
              <a:solidFill>
                <a:prstClr val="black">
                  <a:lumMod val="75000"/>
                  <a:lumOff val="25000"/>
                </a:prstClr>
              </a:solidFill>
              <a:latin typeface="Lucida Bright" panose="02040602050505020304" pitchFamily="18" charset="0"/>
            </a:endParaRPr>
          </a:p>
          <a:p>
            <a:pPr marL="0" indent="0">
              <a:buClr>
                <a:srgbClr val="90C226"/>
              </a:buClr>
              <a:buNone/>
              <a:defRPr/>
            </a:pPr>
            <a:r>
              <a:rPr lang="en-US" sz="3600" dirty="0">
                <a:solidFill>
                  <a:prstClr val="black">
                    <a:lumMod val="75000"/>
                    <a:lumOff val="25000"/>
                  </a:prstClr>
                </a:solidFill>
                <a:latin typeface="Lucida Bright" panose="02040602050505020304" pitchFamily="18" charset="0"/>
              </a:rPr>
              <a:t>- Milk until your child’s 5</a:t>
            </a:r>
            <a:r>
              <a:rPr lang="en-US" sz="3600" baseline="30000" dirty="0">
                <a:solidFill>
                  <a:prstClr val="black">
                    <a:lumMod val="75000"/>
                    <a:lumOff val="25000"/>
                  </a:prstClr>
                </a:solidFill>
                <a:latin typeface="Lucida Bright" panose="02040602050505020304" pitchFamily="18" charset="0"/>
              </a:rPr>
              <a:t>th</a:t>
            </a:r>
            <a:r>
              <a:rPr lang="en-US" sz="3600" dirty="0">
                <a:solidFill>
                  <a:prstClr val="black">
                    <a:lumMod val="75000"/>
                    <a:lumOff val="25000"/>
                  </a:prstClr>
                </a:solidFill>
                <a:latin typeface="Lucida Bright" panose="02040602050505020304" pitchFamily="18" charset="0"/>
              </a:rPr>
              <a:t> birthday</a:t>
            </a:r>
          </a:p>
          <a:p>
            <a:pPr>
              <a:buClr>
                <a:srgbClr val="90C226"/>
              </a:buClr>
              <a:defRPr/>
            </a:pPr>
            <a:endParaRPr lang="en-US" sz="3600" dirty="0">
              <a:solidFill>
                <a:prstClr val="black">
                  <a:lumMod val="75000"/>
                  <a:lumOff val="25000"/>
                </a:prstClr>
              </a:solidFill>
              <a:latin typeface="Lucida Bright" panose="02040602050505020304" pitchFamily="18" charset="0"/>
            </a:endParaRPr>
          </a:p>
          <a:p>
            <a:pPr marL="0" indent="0">
              <a:buClr>
                <a:srgbClr val="90C226"/>
              </a:buClr>
              <a:buNone/>
              <a:defRPr/>
            </a:pPr>
            <a:r>
              <a:rPr lang="en-US" sz="3600" dirty="0">
                <a:solidFill>
                  <a:prstClr val="black">
                    <a:lumMod val="75000"/>
                    <a:lumOff val="25000"/>
                  </a:prstClr>
                </a:solidFill>
                <a:latin typeface="Lucida Bright" panose="02040602050505020304" pitchFamily="18" charset="0"/>
              </a:rPr>
              <a:t>- Reusable water bottle.</a:t>
            </a:r>
            <a:endParaRPr lang="en-US" altLang="en-US" sz="2800" dirty="0">
              <a:latin typeface="Lucida Bright" panose="02040602050505020304" pitchFamily="18" charset="0"/>
            </a:endParaRPr>
          </a:p>
        </p:txBody>
      </p:sp>
    </p:spTree>
    <p:extLst>
      <p:ext uri="{BB962C8B-B14F-4D97-AF65-F5344CB8AC3E}">
        <p14:creationId xmlns:p14="http://schemas.microsoft.com/office/powerpoint/2010/main" val="15940575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72FB6C-0BEF-449D-82A8-D9132F80ABC0}"/>
              </a:ext>
            </a:extLst>
          </p:cNvPr>
          <p:cNvSpPr txBox="1"/>
          <p:nvPr/>
        </p:nvSpPr>
        <p:spPr>
          <a:xfrm>
            <a:off x="266700" y="1730365"/>
            <a:ext cx="8905875" cy="5262979"/>
          </a:xfrm>
          <a:prstGeom prst="rect">
            <a:avLst/>
          </a:prstGeom>
          <a:noFill/>
        </p:spPr>
        <p:txBody>
          <a:bodyPr wrap="square">
            <a:spAutoFit/>
          </a:bodyPr>
          <a:lstStyle/>
          <a:p>
            <a:pPr>
              <a:defRPr/>
            </a:pPr>
            <a:endParaRPr lang="en-GB" altLang="en-US" sz="2800" dirty="0">
              <a:latin typeface="Lucida Bright" panose="02040602050505020304" pitchFamily="18" charset="0"/>
            </a:endParaRPr>
          </a:p>
          <a:p>
            <a:pPr>
              <a:buFontTx/>
              <a:buChar char="-"/>
              <a:defRPr/>
            </a:pPr>
            <a:r>
              <a:rPr lang="en-GB" altLang="en-US" sz="2800" dirty="0">
                <a:latin typeface="Lucida Bright" panose="02040602050505020304" pitchFamily="18" charset="0"/>
              </a:rPr>
              <a:t>We use an online paperless ‘bump note’ system, you will receive an </a:t>
            </a:r>
            <a:r>
              <a:rPr lang="en-GB" altLang="en-US" sz="2800" b="1" dirty="0">
                <a:latin typeface="Lucida Bright" panose="02040602050505020304" pitchFamily="18" charset="0"/>
              </a:rPr>
              <a:t>email</a:t>
            </a:r>
            <a:r>
              <a:rPr lang="en-GB" altLang="en-US" sz="2800" dirty="0">
                <a:latin typeface="Lucida Bright" panose="02040602050505020304" pitchFamily="18" charset="0"/>
              </a:rPr>
              <a:t> with details of any first aid your child has had.</a:t>
            </a:r>
          </a:p>
          <a:p>
            <a:pPr>
              <a:buFontTx/>
              <a:buChar char="-"/>
              <a:defRPr/>
            </a:pPr>
            <a:endParaRPr lang="en-GB" altLang="en-US" sz="2800" dirty="0">
              <a:latin typeface="Lucida Bright" panose="02040602050505020304" pitchFamily="18" charset="0"/>
            </a:endParaRPr>
          </a:p>
          <a:p>
            <a:pPr marL="69850" indent="0">
              <a:buFont typeface="Wingdings 2" panose="05020102010507070707" pitchFamily="18" charset="2"/>
              <a:buNone/>
              <a:defRPr/>
            </a:pPr>
            <a:r>
              <a:rPr lang="en-GB" altLang="en-US" sz="2800" dirty="0">
                <a:latin typeface="Lucida Bright" panose="02040602050505020304" pitchFamily="18" charset="0"/>
              </a:rPr>
              <a:t>- We encourage children to be resilient, so very minor bumps etc may not be recorded.</a:t>
            </a:r>
          </a:p>
          <a:p>
            <a:pPr marL="69850" indent="0">
              <a:buFont typeface="Wingdings 2" panose="05020102010507070707" pitchFamily="18" charset="2"/>
              <a:buNone/>
              <a:defRPr/>
            </a:pPr>
            <a:endParaRPr lang="en-GB" altLang="en-US" sz="2800" dirty="0">
              <a:latin typeface="Lucida Bright" panose="02040602050505020304" pitchFamily="18" charset="0"/>
            </a:endParaRPr>
          </a:p>
          <a:p>
            <a:pPr marL="69850" indent="0">
              <a:buFont typeface="Wingdings 2" panose="05020102010507070707" pitchFamily="18" charset="2"/>
              <a:buNone/>
              <a:defRPr/>
            </a:pPr>
            <a:r>
              <a:rPr lang="en-GB" altLang="en-US" sz="2800" dirty="0">
                <a:latin typeface="Lucida Bright" panose="02040602050505020304" pitchFamily="18" charset="0"/>
              </a:rPr>
              <a:t>- If your child needs further treatment we will call you immediately. </a:t>
            </a:r>
          </a:p>
          <a:p>
            <a:pPr>
              <a:buFontTx/>
              <a:buChar char="-"/>
              <a:defRPr/>
            </a:pPr>
            <a:endParaRPr lang="en-GB" altLang="en-US" sz="2800" dirty="0">
              <a:latin typeface="Lucida Bright" panose="02040602050505020304" pitchFamily="18" charset="0"/>
            </a:endParaRPr>
          </a:p>
          <a:p>
            <a:pPr marL="69850" indent="0">
              <a:buFont typeface="Wingdings 2" panose="05020102010507070707" pitchFamily="18" charset="2"/>
              <a:buNone/>
              <a:defRPr/>
            </a:pPr>
            <a:endParaRPr lang="en-GB" altLang="en-US" sz="2800" dirty="0">
              <a:latin typeface="Lucida Bright" panose="02040602050505020304" pitchFamily="18" charset="0"/>
            </a:endParaRPr>
          </a:p>
        </p:txBody>
      </p:sp>
      <p:pic>
        <p:nvPicPr>
          <p:cNvPr id="6" name="Picture 1">
            <a:extLst>
              <a:ext uri="{FF2B5EF4-FFF2-40B4-BE49-F238E27FC236}">
                <a16:creationId xmlns:a16="http://schemas.microsoft.com/office/drawing/2014/main" id="{F66A7ACE-CD1B-40E4-B6A6-CB97CA99184F}"/>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16354" b="18219"/>
          <a:stretch>
            <a:fillRect/>
          </a:stretch>
        </p:blipFill>
        <p:spPr bwMode="auto">
          <a:xfrm>
            <a:off x="8386763" y="2892425"/>
            <a:ext cx="2311400" cy="151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6A1F8D04-0B25-4C9E-A327-F2BD95A480BB}"/>
              </a:ext>
            </a:extLst>
          </p:cNvPr>
          <p:cNvSpPr txBox="1"/>
          <p:nvPr/>
        </p:nvSpPr>
        <p:spPr>
          <a:xfrm>
            <a:off x="2271713" y="749226"/>
            <a:ext cx="6115050" cy="800219"/>
          </a:xfrm>
          <a:prstGeom prst="rect">
            <a:avLst/>
          </a:prstGeom>
          <a:noFill/>
        </p:spPr>
        <p:txBody>
          <a:bodyPr wrap="square">
            <a:spAutoFit/>
          </a:bodyPr>
          <a:lstStyle/>
          <a:p>
            <a:r>
              <a:rPr lang="en-GB" sz="4600" b="1" dirty="0">
                <a:solidFill>
                  <a:schemeClr val="accent1">
                    <a:lumMod val="75000"/>
                  </a:schemeClr>
                </a:solidFill>
                <a:latin typeface="Lucida Bright" panose="02040602050505020304" pitchFamily="18" charset="0"/>
              </a:rPr>
              <a:t>Medical Tracker</a:t>
            </a:r>
            <a:endParaRPr lang="en-GB" sz="4600" dirty="0"/>
          </a:p>
        </p:txBody>
      </p:sp>
    </p:spTree>
    <p:extLst>
      <p:ext uri="{BB962C8B-B14F-4D97-AF65-F5344CB8AC3E}">
        <p14:creationId xmlns:p14="http://schemas.microsoft.com/office/powerpoint/2010/main" val="33144621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31D3F6B6-7CA5-47BD-8BCC-C79FEA9D6789}"/>
              </a:ext>
            </a:extLst>
          </p:cNvPr>
          <p:cNvSpPr>
            <a:spLocks noGrp="1"/>
          </p:cNvSpPr>
          <p:nvPr>
            <p:ph type="title"/>
          </p:nvPr>
        </p:nvSpPr>
        <p:spPr>
          <a:xfrm>
            <a:off x="2100263" y="296863"/>
            <a:ext cx="7200900" cy="1143000"/>
          </a:xfrm>
        </p:spPr>
        <p:txBody>
          <a:bodyPr>
            <a:normAutofit/>
          </a:bodyPr>
          <a:lstStyle/>
          <a:p>
            <a:pPr eaLnBrk="1" hangingPunct="1"/>
            <a:r>
              <a:rPr lang="en-GB" sz="4600" b="1" dirty="0">
                <a:solidFill>
                  <a:schemeClr val="accent1">
                    <a:lumMod val="75000"/>
                  </a:schemeClr>
                </a:solidFill>
                <a:latin typeface="Lucida Bright" panose="02040602050505020304" pitchFamily="18" charset="0"/>
              </a:rPr>
              <a:t>Parent Involvement</a:t>
            </a:r>
            <a:endParaRPr lang="en-US" altLang="en-US" sz="4600" dirty="0">
              <a:solidFill>
                <a:srgbClr val="00B0F0"/>
              </a:solidFill>
              <a:latin typeface="Lucida Bright" panose="02040602050505020304" pitchFamily="18" charset="0"/>
            </a:endParaRPr>
          </a:p>
        </p:txBody>
      </p:sp>
      <p:sp>
        <p:nvSpPr>
          <p:cNvPr id="49155" name="Rectangle 3">
            <a:extLst>
              <a:ext uri="{FF2B5EF4-FFF2-40B4-BE49-F238E27FC236}">
                <a16:creationId xmlns:a16="http://schemas.microsoft.com/office/drawing/2014/main" id="{4B1CC3F5-0E84-420A-A607-1E70BE2ECFB7}"/>
              </a:ext>
            </a:extLst>
          </p:cNvPr>
          <p:cNvSpPr>
            <a:spLocks noGrp="1" noChangeArrowheads="1"/>
          </p:cNvSpPr>
          <p:nvPr>
            <p:ph idx="1"/>
          </p:nvPr>
        </p:nvSpPr>
        <p:spPr>
          <a:xfrm>
            <a:off x="514350" y="1989138"/>
            <a:ext cx="9685338" cy="3897312"/>
          </a:xfrm>
        </p:spPr>
        <p:txBody>
          <a:bodyPr>
            <a:normAutofit fontScale="25000" lnSpcReduction="20000"/>
          </a:bodyPr>
          <a:lstStyle/>
          <a:p>
            <a:r>
              <a:rPr lang="en-GB" sz="6200" dirty="0">
                <a:solidFill>
                  <a:schemeClr val="tx1"/>
                </a:solidFill>
                <a:latin typeface="Lucida Bright" panose="02040602050505020304" pitchFamily="18" charset="0"/>
              </a:rPr>
              <a:t>Weekly Celebration Assemblies each Friday at 9:10a.m. in the hall - </a:t>
            </a:r>
            <a:r>
              <a:rPr lang="en-GB" sz="6200" b="1" dirty="0">
                <a:solidFill>
                  <a:schemeClr val="tx1"/>
                </a:solidFill>
                <a:latin typeface="Lucida Bright" panose="02040602050505020304" pitchFamily="18" charset="0"/>
              </a:rPr>
              <a:t>parents/ carers will receive an invitation if their child is up for an award</a:t>
            </a:r>
            <a:r>
              <a:rPr lang="en-GB" sz="6200" dirty="0">
                <a:solidFill>
                  <a:schemeClr val="tx1"/>
                </a:solidFill>
                <a:latin typeface="Lucida Bright" panose="02040602050505020304" pitchFamily="18" charset="0"/>
              </a:rPr>
              <a:t>. </a:t>
            </a:r>
          </a:p>
          <a:p>
            <a:pPr marL="0" indent="0">
              <a:buNone/>
            </a:pPr>
            <a:endParaRPr lang="en-US" sz="6200" dirty="0">
              <a:solidFill>
                <a:schemeClr val="tx1"/>
              </a:solidFill>
              <a:latin typeface="Lucida Bright" panose="02040602050505020304" pitchFamily="18" charset="0"/>
            </a:endParaRPr>
          </a:p>
          <a:p>
            <a:r>
              <a:rPr lang="en-US" sz="6200" dirty="0">
                <a:solidFill>
                  <a:schemeClr val="tx1"/>
                </a:solidFill>
                <a:latin typeface="Lucida Bright" panose="02040602050505020304" pitchFamily="18" charset="0"/>
              </a:rPr>
              <a:t>Termly ‘</a:t>
            </a:r>
            <a:r>
              <a:rPr lang="en-US" sz="6200" b="1" dirty="0">
                <a:solidFill>
                  <a:schemeClr val="tx1"/>
                </a:solidFill>
                <a:latin typeface="Lucida Bright" panose="02040602050505020304" pitchFamily="18" charset="0"/>
              </a:rPr>
              <a:t>Seeing is Believing</a:t>
            </a:r>
            <a:r>
              <a:rPr lang="en-US" sz="6200" dirty="0">
                <a:solidFill>
                  <a:schemeClr val="tx1"/>
                </a:solidFill>
                <a:latin typeface="Lucida Bright" panose="02040602050505020304" pitchFamily="18" charset="0"/>
              </a:rPr>
              <a:t>’ events &amp; productions</a:t>
            </a:r>
            <a:endParaRPr lang="en-GB" sz="6200" dirty="0">
              <a:solidFill>
                <a:schemeClr val="tx1"/>
              </a:solidFill>
              <a:latin typeface="Lucida Bright" panose="02040602050505020304" pitchFamily="18" charset="0"/>
            </a:endParaRPr>
          </a:p>
          <a:p>
            <a:endParaRPr lang="en-US" sz="6200" dirty="0">
              <a:solidFill>
                <a:prstClr val="black">
                  <a:lumMod val="75000"/>
                  <a:lumOff val="25000"/>
                </a:prstClr>
              </a:solidFill>
              <a:latin typeface="Lucida Bright" panose="02040602050505020304" pitchFamily="18" charset="0"/>
            </a:endParaRPr>
          </a:p>
          <a:p>
            <a:r>
              <a:rPr lang="en-GB" sz="6200" dirty="0">
                <a:solidFill>
                  <a:schemeClr val="tx1"/>
                </a:solidFill>
                <a:latin typeface="Lucida Bright" panose="02040602050505020304" pitchFamily="18" charset="0"/>
              </a:rPr>
              <a:t>Termly Parent Meetings &amp; Learning Celebrations (</a:t>
            </a:r>
            <a:r>
              <a:rPr lang="en-GB" sz="6200" b="1" dirty="0">
                <a:solidFill>
                  <a:schemeClr val="tx1"/>
                </a:solidFill>
                <a:latin typeface="Lucida Bright" panose="02040602050505020304" pitchFamily="18" charset="0"/>
              </a:rPr>
              <a:t>TLCs</a:t>
            </a:r>
            <a:r>
              <a:rPr lang="en-GB" sz="6200" dirty="0">
                <a:solidFill>
                  <a:schemeClr val="tx1"/>
                </a:solidFill>
                <a:latin typeface="Lucida Bright" panose="02040602050505020304" pitchFamily="18" charset="0"/>
              </a:rPr>
              <a:t>) </a:t>
            </a:r>
          </a:p>
          <a:p>
            <a:endParaRPr lang="en-US" sz="6200" dirty="0">
              <a:solidFill>
                <a:prstClr val="black">
                  <a:lumMod val="75000"/>
                  <a:lumOff val="25000"/>
                </a:prstClr>
              </a:solidFill>
              <a:latin typeface="Lucida Bright" panose="02040602050505020304" pitchFamily="18" charset="0"/>
            </a:endParaRPr>
          </a:p>
          <a:p>
            <a:r>
              <a:rPr lang="en-GB" sz="6200" b="1" dirty="0">
                <a:solidFill>
                  <a:schemeClr val="tx1"/>
                </a:solidFill>
                <a:latin typeface="Lucida Bright" panose="02040602050505020304" pitchFamily="18" charset="0"/>
              </a:rPr>
              <a:t>Support with trips and visits </a:t>
            </a:r>
            <a:r>
              <a:rPr lang="en-GB" sz="6200" dirty="0">
                <a:solidFill>
                  <a:schemeClr val="tx1"/>
                </a:solidFill>
                <a:latin typeface="Lucida Bright" panose="02040602050505020304" pitchFamily="18" charset="0"/>
              </a:rPr>
              <a:t>(DBS paid by school)</a:t>
            </a:r>
          </a:p>
          <a:p>
            <a:pPr>
              <a:buClr>
                <a:srgbClr val="90C226"/>
              </a:buClr>
              <a:defRPr/>
            </a:pPr>
            <a:endParaRPr lang="en-US" sz="6200" dirty="0">
              <a:solidFill>
                <a:prstClr val="black">
                  <a:lumMod val="75000"/>
                  <a:lumOff val="25000"/>
                </a:prstClr>
              </a:solidFill>
              <a:latin typeface="Lucida Bright" panose="02040602050505020304" pitchFamily="18" charset="0"/>
            </a:endParaRPr>
          </a:p>
          <a:p>
            <a:r>
              <a:rPr lang="en-US" sz="6200" b="1" dirty="0">
                <a:solidFill>
                  <a:schemeClr val="tx1"/>
                </a:solidFill>
                <a:latin typeface="Lucida Bright" panose="02040602050505020304" pitchFamily="18" charset="0"/>
              </a:rPr>
              <a:t>Reading Volunteers </a:t>
            </a:r>
            <a:r>
              <a:rPr lang="en-US" sz="6200" dirty="0">
                <a:solidFill>
                  <a:schemeClr val="tx1"/>
                </a:solidFill>
                <a:latin typeface="Lucida Bright" panose="02040602050505020304" pitchFamily="18" charset="0"/>
              </a:rPr>
              <a:t>– please ask for more information!</a:t>
            </a:r>
          </a:p>
          <a:p>
            <a:endParaRPr lang="en-US" sz="6200" dirty="0">
              <a:solidFill>
                <a:schemeClr val="tx1"/>
              </a:solidFill>
              <a:latin typeface="Lucida Bright" panose="02040602050505020304" pitchFamily="18" charset="0"/>
            </a:endParaRPr>
          </a:p>
          <a:p>
            <a:r>
              <a:rPr lang="en-US" sz="6200" b="1" dirty="0">
                <a:solidFill>
                  <a:schemeClr val="tx1"/>
                </a:solidFill>
                <a:latin typeface="Lucida Bright" panose="02040602050505020304" pitchFamily="18" charset="0"/>
              </a:rPr>
              <a:t>Donations</a:t>
            </a:r>
            <a:r>
              <a:rPr lang="en-US" sz="6200" dirty="0">
                <a:solidFill>
                  <a:schemeClr val="tx1"/>
                </a:solidFill>
                <a:latin typeface="Lucida Bright" panose="02040602050505020304" pitchFamily="18" charset="0"/>
              </a:rPr>
              <a:t> of unwanted books and toys always appreciated.</a:t>
            </a:r>
            <a:endParaRPr lang="en-GB" sz="6200" dirty="0">
              <a:solidFill>
                <a:schemeClr val="tx1"/>
              </a:solidFill>
              <a:latin typeface="Lucida Bright" panose="02040602050505020304" pitchFamily="18" charset="0"/>
            </a:endParaRPr>
          </a:p>
          <a:p>
            <a:pPr marL="0" indent="0">
              <a:buNone/>
            </a:pPr>
            <a:endParaRPr lang="en-US" sz="3600" dirty="0">
              <a:solidFill>
                <a:schemeClr val="tx1"/>
              </a:solidFill>
              <a:latin typeface="Lucida Bright" panose="02040602050505020304" pitchFamily="18" charset="0"/>
            </a:endParaRPr>
          </a:p>
        </p:txBody>
      </p:sp>
    </p:spTree>
    <p:extLst>
      <p:ext uri="{BB962C8B-B14F-4D97-AF65-F5344CB8AC3E}">
        <p14:creationId xmlns:p14="http://schemas.microsoft.com/office/powerpoint/2010/main" val="32804292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901F3-923C-4916-AE0B-7C89E2A9E2A9}"/>
              </a:ext>
            </a:extLst>
          </p:cNvPr>
          <p:cNvSpPr>
            <a:spLocks noGrp="1"/>
          </p:cNvSpPr>
          <p:nvPr>
            <p:ph type="title"/>
          </p:nvPr>
        </p:nvSpPr>
        <p:spPr/>
        <p:txBody>
          <a:bodyPr>
            <a:normAutofit fontScale="90000"/>
          </a:bodyPr>
          <a:lstStyle/>
          <a:p>
            <a:r>
              <a:rPr lang="en-US" sz="4400" b="1" dirty="0">
                <a:solidFill>
                  <a:srgbClr val="00B0F0"/>
                </a:solidFill>
                <a:latin typeface="Lucida Bright" panose="02040602050505020304" pitchFamily="18" charset="0"/>
              </a:rPr>
              <a:t>Breakfast and After School Club </a:t>
            </a:r>
            <a:br>
              <a:rPr lang="en-US" dirty="0">
                <a:latin typeface="Lucida Bright" panose="02040602050505020304" pitchFamily="18" charset="0"/>
              </a:rPr>
            </a:br>
            <a:br>
              <a:rPr lang="en-US" dirty="0">
                <a:latin typeface="Lucida Bright" panose="02040602050505020304" pitchFamily="18" charset="0"/>
              </a:rPr>
            </a:br>
            <a:r>
              <a:rPr lang="en-US" dirty="0">
                <a:latin typeface="Lucida Bright" panose="02040602050505020304" pitchFamily="18" charset="0"/>
              </a:rPr>
              <a:t> </a:t>
            </a:r>
            <a:r>
              <a:rPr lang="en-GB" b="0" i="0" dirty="0">
                <a:solidFill>
                  <a:srgbClr val="000000"/>
                </a:solidFill>
                <a:effectLst/>
                <a:latin typeface="Lucida Bright" panose="02040602050505020304" pitchFamily="18" charset="0"/>
              </a:rPr>
              <a:t>7.30am until 6pm</a:t>
            </a:r>
            <a:endParaRPr lang="en-GB" dirty="0">
              <a:latin typeface="Lucida Bright" panose="02040602050505020304" pitchFamily="18" charset="0"/>
            </a:endParaRPr>
          </a:p>
        </p:txBody>
      </p:sp>
      <p:sp>
        <p:nvSpPr>
          <p:cNvPr id="3" name="Content Placeholder 2">
            <a:extLst>
              <a:ext uri="{FF2B5EF4-FFF2-40B4-BE49-F238E27FC236}">
                <a16:creationId xmlns:a16="http://schemas.microsoft.com/office/drawing/2014/main" id="{7F6382FE-773B-49C2-B020-0A91AEB378E4}"/>
              </a:ext>
            </a:extLst>
          </p:cNvPr>
          <p:cNvSpPr>
            <a:spLocks noGrp="1"/>
          </p:cNvSpPr>
          <p:nvPr>
            <p:ph idx="1"/>
          </p:nvPr>
        </p:nvSpPr>
        <p:spPr/>
        <p:txBody>
          <a:bodyPr/>
          <a:lstStyle/>
          <a:p>
            <a:pPr algn="l"/>
            <a:endParaRPr lang="en-US" sz="1800" b="0" i="0" dirty="0">
              <a:solidFill>
                <a:srgbClr val="242424"/>
              </a:solidFill>
              <a:effectLst/>
              <a:latin typeface="Lucida Bright" panose="02040602050505020304" pitchFamily="18" charset="0"/>
            </a:endParaRPr>
          </a:p>
          <a:p>
            <a:pPr algn="l"/>
            <a:r>
              <a:rPr lang="en-US" sz="1800" b="0" i="0" dirty="0">
                <a:solidFill>
                  <a:srgbClr val="242424"/>
                </a:solidFill>
                <a:effectLst/>
                <a:latin typeface="Lucida Bright" panose="02040602050505020304" pitchFamily="18" charset="0"/>
              </a:rPr>
              <a:t>Breakfast Club – 7.30am – 8.45am £4.50</a:t>
            </a:r>
          </a:p>
          <a:p>
            <a:pPr marL="0" indent="0" algn="l">
              <a:buNone/>
            </a:pPr>
            <a:endParaRPr lang="en-US" sz="1800" b="0" i="0" dirty="0">
              <a:solidFill>
                <a:srgbClr val="242424"/>
              </a:solidFill>
              <a:effectLst/>
              <a:latin typeface="Lucida Bright" panose="02040602050505020304" pitchFamily="18" charset="0"/>
            </a:endParaRPr>
          </a:p>
          <a:p>
            <a:pPr algn="l"/>
            <a:r>
              <a:rPr lang="en-US" sz="1800" b="0" i="0" dirty="0">
                <a:solidFill>
                  <a:srgbClr val="242424"/>
                </a:solidFill>
                <a:effectLst/>
                <a:latin typeface="Lucida Bright" panose="02040602050505020304" pitchFamily="18" charset="0"/>
              </a:rPr>
              <a:t>After School Club</a:t>
            </a:r>
          </a:p>
          <a:p>
            <a:pPr algn="l"/>
            <a:r>
              <a:rPr lang="en-US" sz="1800" b="0" i="0" dirty="0">
                <a:solidFill>
                  <a:srgbClr val="242424"/>
                </a:solidFill>
                <a:effectLst/>
                <a:latin typeface="Lucida Bright" panose="02040602050505020304" pitchFamily="18" charset="0"/>
              </a:rPr>
              <a:t>          </a:t>
            </a:r>
            <a:r>
              <a:rPr lang="en-US" sz="1800" b="1" i="0" dirty="0">
                <a:solidFill>
                  <a:srgbClr val="242424"/>
                </a:solidFill>
                <a:effectLst/>
                <a:latin typeface="Lucida Bright" panose="02040602050505020304" pitchFamily="18" charset="0"/>
              </a:rPr>
              <a:t>Full</a:t>
            </a:r>
            <a:r>
              <a:rPr lang="en-US" sz="1800" b="0" i="0" dirty="0">
                <a:solidFill>
                  <a:srgbClr val="242424"/>
                </a:solidFill>
                <a:effectLst/>
                <a:latin typeface="Lucida Bright" panose="02040602050505020304" pitchFamily="18" charset="0"/>
              </a:rPr>
              <a:t> session with snack 3.20pm – 6pm £9.50</a:t>
            </a:r>
          </a:p>
          <a:p>
            <a:pPr algn="l"/>
            <a:r>
              <a:rPr lang="en-US" sz="1800" b="0" i="0" dirty="0">
                <a:solidFill>
                  <a:srgbClr val="242424"/>
                </a:solidFill>
                <a:effectLst/>
                <a:latin typeface="Lucida Bright" panose="02040602050505020304" pitchFamily="18" charset="0"/>
              </a:rPr>
              <a:t>          </a:t>
            </a:r>
            <a:r>
              <a:rPr lang="en-US" sz="1800" b="1" i="0" dirty="0">
                <a:solidFill>
                  <a:srgbClr val="242424"/>
                </a:solidFill>
                <a:effectLst/>
                <a:latin typeface="Lucida Bright" panose="02040602050505020304" pitchFamily="18" charset="0"/>
              </a:rPr>
              <a:t>Part</a:t>
            </a:r>
            <a:r>
              <a:rPr lang="en-US" sz="1800" b="0" i="0" dirty="0">
                <a:solidFill>
                  <a:srgbClr val="242424"/>
                </a:solidFill>
                <a:effectLst/>
                <a:latin typeface="Lucida Bright" panose="02040602050505020304" pitchFamily="18" charset="0"/>
              </a:rPr>
              <a:t> Session with Snack 3.20pm – 4.30pm £7.00</a:t>
            </a:r>
          </a:p>
          <a:p>
            <a:pPr algn="l"/>
            <a:r>
              <a:rPr lang="en-US" sz="1800" b="0" i="0" dirty="0">
                <a:solidFill>
                  <a:srgbClr val="242424"/>
                </a:solidFill>
                <a:effectLst/>
                <a:latin typeface="Lucida Bright" panose="02040602050505020304" pitchFamily="18" charset="0"/>
              </a:rPr>
              <a:t>          </a:t>
            </a:r>
            <a:r>
              <a:rPr lang="en-US" sz="1800" b="1" i="0" dirty="0">
                <a:solidFill>
                  <a:srgbClr val="242424"/>
                </a:solidFill>
                <a:effectLst/>
                <a:latin typeface="Lucida Bright" panose="02040602050505020304" pitchFamily="18" charset="0"/>
              </a:rPr>
              <a:t>Part</a:t>
            </a:r>
            <a:r>
              <a:rPr lang="en-US" sz="1800" b="0" i="0" dirty="0">
                <a:solidFill>
                  <a:srgbClr val="242424"/>
                </a:solidFill>
                <a:effectLst/>
                <a:latin typeface="Lucida Bright" panose="02040602050505020304" pitchFamily="18" charset="0"/>
              </a:rPr>
              <a:t> Session without Snack 3.20pm – 4.30pm £4.50</a:t>
            </a:r>
          </a:p>
          <a:p>
            <a:endParaRPr lang="en-GB" dirty="0">
              <a:latin typeface="Lucida Bright" panose="02040602050505020304" pitchFamily="18" charset="0"/>
            </a:endParaRPr>
          </a:p>
        </p:txBody>
      </p:sp>
    </p:spTree>
    <p:extLst>
      <p:ext uri="{BB962C8B-B14F-4D97-AF65-F5344CB8AC3E}">
        <p14:creationId xmlns:p14="http://schemas.microsoft.com/office/powerpoint/2010/main" val="40713882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4123B903-6F61-4824-940D-2DEE17192E33}"/>
              </a:ext>
            </a:extLst>
          </p:cNvPr>
          <p:cNvSpPr>
            <a:spLocks noGrp="1"/>
          </p:cNvSpPr>
          <p:nvPr>
            <p:ph type="title"/>
          </p:nvPr>
        </p:nvSpPr>
        <p:spPr>
          <a:xfrm>
            <a:off x="-438150" y="-433387"/>
            <a:ext cx="8718551" cy="1143000"/>
          </a:xfrm>
        </p:spPr>
        <p:txBody>
          <a:bodyPr>
            <a:noAutofit/>
          </a:bodyPr>
          <a:lstStyle/>
          <a:p>
            <a:pPr algn="ctr"/>
            <a:br>
              <a:rPr lang="en-GB" altLang="en-US" sz="4600" b="1" dirty="0">
                <a:solidFill>
                  <a:srgbClr val="00B0F0"/>
                </a:solidFill>
                <a:latin typeface="Times New Roman" panose="02020603050405020304" pitchFamily="18" charset="0"/>
                <a:cs typeface="Times New Roman" panose="02020603050405020304" pitchFamily="18" charset="0"/>
              </a:rPr>
            </a:br>
            <a:r>
              <a:rPr lang="en-GB" altLang="en-US" sz="4600" b="1" dirty="0">
                <a:solidFill>
                  <a:srgbClr val="00B0F0"/>
                </a:solidFill>
                <a:latin typeface="Lucida Bright" panose="02040602050505020304" pitchFamily="18" charset="0"/>
                <a:cs typeface="Times New Roman" panose="02020603050405020304" pitchFamily="18" charset="0"/>
              </a:rPr>
              <a:t>Extra Transition Support</a:t>
            </a:r>
            <a:endParaRPr lang="en-GB" altLang="en-US" sz="4600" b="1" dirty="0">
              <a:solidFill>
                <a:srgbClr val="00B0F0"/>
              </a:solidFill>
            </a:endParaRPr>
          </a:p>
        </p:txBody>
      </p:sp>
      <p:sp>
        <p:nvSpPr>
          <p:cNvPr id="3" name="Content Placeholder 2">
            <a:extLst>
              <a:ext uri="{FF2B5EF4-FFF2-40B4-BE49-F238E27FC236}">
                <a16:creationId xmlns:a16="http://schemas.microsoft.com/office/drawing/2014/main" id="{DBC8F425-02B8-4AE3-89C5-03C21ADC7252}"/>
              </a:ext>
            </a:extLst>
          </p:cNvPr>
          <p:cNvSpPr>
            <a:spLocks noGrp="1"/>
          </p:cNvSpPr>
          <p:nvPr>
            <p:ph idx="1"/>
          </p:nvPr>
        </p:nvSpPr>
        <p:spPr>
          <a:xfrm>
            <a:off x="323850" y="1354139"/>
            <a:ext cx="9450389" cy="4679948"/>
          </a:xfrm>
        </p:spPr>
        <p:txBody>
          <a:bodyPr>
            <a:normAutofit fontScale="92500"/>
          </a:bodyPr>
          <a:lstStyle/>
          <a:p>
            <a:pPr marL="69850" indent="0">
              <a:buNone/>
              <a:defRPr/>
            </a:pPr>
            <a:r>
              <a:rPr lang="en-GB" sz="2800" dirty="0">
                <a:latin typeface="Lucida Bright" panose="02040602050505020304" pitchFamily="18" charset="0"/>
                <a:ea typeface="Times New Roman" panose="02020603050405020304" pitchFamily="18" charset="0"/>
              </a:rPr>
              <a:t>We will be offering the following support for children who may need additional transition support:</a:t>
            </a:r>
          </a:p>
          <a:p>
            <a:pPr>
              <a:buFont typeface="Symbol" panose="05050102010706020507" pitchFamily="18" charset="2"/>
              <a:buChar char=""/>
              <a:defRPr/>
            </a:pPr>
            <a:endParaRPr lang="en-GB" sz="2800" dirty="0">
              <a:latin typeface="Lucida Bright" panose="02040602050505020304" pitchFamily="18" charset="0"/>
              <a:ea typeface="Times New Roman" panose="02020603050405020304" pitchFamily="18" charset="0"/>
            </a:endParaRPr>
          </a:p>
          <a:p>
            <a:pPr>
              <a:buFont typeface="Symbol" panose="05050102010706020507" pitchFamily="18" charset="2"/>
              <a:buChar char=""/>
              <a:defRPr/>
            </a:pPr>
            <a:r>
              <a:rPr lang="en-GB" sz="2800" dirty="0">
                <a:latin typeface="Lucida Bright" panose="02040602050505020304" pitchFamily="18" charset="0"/>
                <a:ea typeface="Times New Roman" panose="02020603050405020304" pitchFamily="18" charset="0"/>
              </a:rPr>
              <a:t>The opportunity to revisit the school during our </a:t>
            </a:r>
            <a:r>
              <a:rPr lang="en-GB" sz="2800" b="1" dirty="0">
                <a:latin typeface="Lucida Bright" panose="02040602050505020304" pitchFamily="18" charset="0"/>
                <a:ea typeface="Times New Roman" panose="02020603050405020304" pitchFamily="18" charset="0"/>
              </a:rPr>
              <a:t>INSET day </a:t>
            </a:r>
            <a:r>
              <a:rPr lang="en-GB" sz="2800" dirty="0">
                <a:latin typeface="Lucida Bright" panose="02040602050505020304" pitchFamily="18" charset="0"/>
                <a:ea typeface="Times New Roman" panose="02020603050405020304" pitchFamily="18" charset="0"/>
              </a:rPr>
              <a:t>on in order to re-familiarise themselves with the school environment and staff (more info to follow).</a:t>
            </a:r>
          </a:p>
          <a:p>
            <a:pPr marL="0" indent="0">
              <a:buNone/>
              <a:defRPr/>
            </a:pPr>
            <a:endParaRPr lang="en-GB" sz="2800" dirty="0">
              <a:latin typeface="Times New Roman" panose="02020603050405020304" pitchFamily="18" charset="0"/>
              <a:ea typeface="Times New Roman" panose="02020603050405020304" pitchFamily="18" charset="0"/>
            </a:endParaRPr>
          </a:p>
          <a:p>
            <a:pPr>
              <a:buFont typeface="Symbol" panose="05050102010706020507" pitchFamily="18" charset="2"/>
              <a:buChar char=""/>
              <a:defRPr/>
            </a:pPr>
            <a:r>
              <a:rPr lang="en-GB" sz="2800" dirty="0">
                <a:latin typeface="Lucida Bright" panose="02040602050505020304" pitchFamily="18" charset="0"/>
                <a:ea typeface="Times New Roman" panose="02020603050405020304" pitchFamily="18" charset="0"/>
              </a:rPr>
              <a:t>Optional </a:t>
            </a:r>
            <a:r>
              <a:rPr lang="en-GB" sz="2800" b="1" dirty="0">
                <a:latin typeface="Lucida Bright" panose="02040602050505020304" pitchFamily="18" charset="0"/>
                <a:ea typeface="Times New Roman" panose="02020603050405020304" pitchFamily="18" charset="0"/>
              </a:rPr>
              <a:t>phased start </a:t>
            </a:r>
            <a:r>
              <a:rPr lang="en-GB" sz="2800" dirty="0">
                <a:latin typeface="Lucida Bright" panose="02040602050505020304" pitchFamily="18" charset="0"/>
                <a:ea typeface="Times New Roman" panose="02020603050405020304" pitchFamily="18" charset="0"/>
              </a:rPr>
              <a:t>in September if you think this would be helpful for your child.</a:t>
            </a:r>
          </a:p>
          <a:p>
            <a:pPr marL="69850" indent="0">
              <a:buNone/>
              <a:defRPr/>
            </a:pPr>
            <a:endParaRPr lang="en-GB"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97D53D5-E828-4C90-BCAE-50A3545CBCD1}"/>
              </a:ext>
            </a:extLst>
          </p:cNvPr>
          <p:cNvSpPr txBox="1"/>
          <p:nvPr/>
        </p:nvSpPr>
        <p:spPr>
          <a:xfrm>
            <a:off x="406852" y="443567"/>
            <a:ext cx="8753475" cy="6370975"/>
          </a:xfrm>
          <a:prstGeom prst="rect">
            <a:avLst/>
          </a:prstGeom>
          <a:noFill/>
        </p:spPr>
        <p:txBody>
          <a:bodyPr wrap="square">
            <a:spAutoFit/>
          </a:bodyPr>
          <a:lstStyle/>
          <a:p>
            <a:pPr algn="ctr">
              <a:defRPr/>
            </a:pPr>
            <a:r>
              <a:rPr lang="en-US" altLang="en-US" sz="4800" b="1" dirty="0">
                <a:solidFill>
                  <a:srgbClr val="00B0F0"/>
                </a:solidFill>
                <a:latin typeface="Lucida Bright" panose="02040602050505020304" pitchFamily="18" charset="0"/>
              </a:rPr>
              <a:t>For September…</a:t>
            </a:r>
          </a:p>
          <a:p>
            <a:pPr algn="ctr">
              <a:defRPr/>
            </a:pPr>
            <a:endParaRPr lang="en-US" altLang="en-US" sz="4800" b="1" dirty="0">
              <a:solidFill>
                <a:srgbClr val="00B0F0"/>
              </a:solidFill>
              <a:latin typeface="Lucida Bright" panose="02040602050505020304" pitchFamily="18" charset="0"/>
            </a:endParaRPr>
          </a:p>
          <a:p>
            <a:pPr>
              <a:defRPr/>
            </a:pPr>
            <a:endParaRPr lang="en-US" altLang="en-US" dirty="0"/>
          </a:p>
          <a:p>
            <a:pPr algn="ctr">
              <a:defRPr/>
            </a:pPr>
            <a:r>
              <a:rPr lang="en-US" altLang="en-US" sz="2400" dirty="0">
                <a:latin typeface="Lucida Bright" panose="02040602050505020304" pitchFamily="18" charset="0"/>
              </a:rPr>
              <a:t>In order to support your child with their topic work please can you provide…</a:t>
            </a:r>
          </a:p>
          <a:p>
            <a:pPr>
              <a:defRPr/>
            </a:pPr>
            <a:endParaRPr lang="en-US" altLang="en-US" sz="2400" dirty="0">
              <a:latin typeface="Lucida Bright" panose="02040602050505020304" pitchFamily="18" charset="0"/>
            </a:endParaRPr>
          </a:p>
          <a:p>
            <a:pPr marL="285750" indent="-285750">
              <a:buFont typeface="Arial" panose="020B0604020202020204" pitchFamily="34" charset="0"/>
              <a:buChar char="•"/>
              <a:defRPr/>
            </a:pPr>
            <a:r>
              <a:rPr lang="en-US" altLang="en-US" sz="2400" b="1" dirty="0">
                <a:latin typeface="Lucida Bright" panose="02040602050505020304" pitchFamily="18" charset="0"/>
              </a:rPr>
              <a:t>A family photo </a:t>
            </a:r>
            <a:r>
              <a:rPr lang="en-US" altLang="en-US" sz="2400" dirty="0">
                <a:latin typeface="Lucida Bright" panose="02040602050505020304" pitchFamily="18" charset="0"/>
              </a:rPr>
              <a:t>(this can be emailed to staff or put on Tapestry)</a:t>
            </a:r>
          </a:p>
          <a:p>
            <a:pPr marL="285750" indent="-285750">
              <a:buFont typeface="Arial" panose="020B0604020202020204" pitchFamily="34" charset="0"/>
              <a:buChar char="•"/>
              <a:defRPr/>
            </a:pPr>
            <a:endParaRPr lang="en-US" altLang="en-US" sz="2400" dirty="0">
              <a:latin typeface="Lucida Bright" panose="02040602050505020304" pitchFamily="18" charset="0"/>
            </a:endParaRPr>
          </a:p>
          <a:p>
            <a:pPr marL="285750" indent="-285750">
              <a:buFont typeface="Arial" panose="020B0604020202020204" pitchFamily="34" charset="0"/>
              <a:buChar char="•"/>
              <a:defRPr/>
            </a:pPr>
            <a:r>
              <a:rPr lang="en-US" altLang="en-US" sz="2400" b="1" dirty="0">
                <a:latin typeface="Lucida Bright" panose="02040602050505020304" pitchFamily="18" charset="0"/>
              </a:rPr>
              <a:t>An object from home </a:t>
            </a:r>
            <a:r>
              <a:rPr lang="en-US" altLang="en-US" sz="2400" dirty="0">
                <a:latin typeface="Lucida Bright" panose="02040602050505020304" pitchFamily="18" charset="0"/>
              </a:rPr>
              <a:t>that is important to them.</a:t>
            </a:r>
          </a:p>
          <a:p>
            <a:pPr marL="285750" indent="-285750">
              <a:buFont typeface="Arial" panose="020B0604020202020204" pitchFamily="34" charset="0"/>
              <a:buChar char="•"/>
              <a:defRPr/>
            </a:pPr>
            <a:endParaRPr lang="en-US" altLang="en-US" sz="2400" dirty="0">
              <a:latin typeface="Lucida Bright" panose="02040602050505020304" pitchFamily="18" charset="0"/>
            </a:endParaRPr>
          </a:p>
          <a:p>
            <a:pPr algn="ctr">
              <a:defRPr/>
            </a:pPr>
            <a:r>
              <a:rPr lang="en-US" altLang="en-US" sz="2400" dirty="0">
                <a:latin typeface="Lucida Bright" panose="02040602050505020304" pitchFamily="18" charset="0"/>
              </a:rPr>
              <a:t>Don’t worry – we will remind you about this again in September!</a:t>
            </a:r>
          </a:p>
          <a:p>
            <a:pPr>
              <a:defRPr/>
            </a:pPr>
            <a:endParaRPr lang="en-US" altLang="en-US" dirty="0">
              <a:latin typeface="Lucida Bright" panose="02040602050505020304" pitchFamily="18" charset="0"/>
            </a:endParaRPr>
          </a:p>
          <a:p>
            <a:pPr>
              <a:defRPr/>
            </a:pPr>
            <a:endParaRPr lang="en-US" altLang="en-US" dirty="0">
              <a:latin typeface="Lucida Bright" panose="02040602050505020304" pitchFamily="18" charset="0"/>
            </a:endParaRPr>
          </a:p>
          <a:p>
            <a:pPr>
              <a:defRPr/>
            </a:pPr>
            <a:endParaRPr lang="en-GB" altLang="en-US" dirty="0"/>
          </a:p>
        </p:txBody>
      </p:sp>
    </p:spTree>
    <p:extLst>
      <p:ext uri="{BB962C8B-B14F-4D97-AF65-F5344CB8AC3E}">
        <p14:creationId xmlns:p14="http://schemas.microsoft.com/office/powerpoint/2010/main" val="24474780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4123B903-6F61-4824-940D-2DEE17192E33}"/>
              </a:ext>
            </a:extLst>
          </p:cNvPr>
          <p:cNvSpPr>
            <a:spLocks noGrp="1"/>
          </p:cNvSpPr>
          <p:nvPr>
            <p:ph type="title"/>
          </p:nvPr>
        </p:nvSpPr>
        <p:spPr>
          <a:xfrm>
            <a:off x="-476250" y="0"/>
            <a:ext cx="8718551" cy="1143000"/>
          </a:xfrm>
        </p:spPr>
        <p:txBody>
          <a:bodyPr>
            <a:noAutofit/>
          </a:bodyPr>
          <a:lstStyle/>
          <a:p>
            <a:pPr algn="ctr"/>
            <a:r>
              <a:rPr lang="en-GB" altLang="en-US" sz="4600" b="1" dirty="0">
                <a:solidFill>
                  <a:srgbClr val="00B0F0"/>
                </a:solidFill>
                <a:latin typeface="Times New Roman" panose="02020603050405020304" pitchFamily="18" charset="0"/>
                <a:cs typeface="Times New Roman" panose="02020603050405020304" pitchFamily="18" charset="0"/>
              </a:rPr>
              <a:t>Useful Contacts</a:t>
            </a:r>
            <a:endParaRPr lang="en-GB" altLang="en-US" sz="4600" b="1" dirty="0">
              <a:solidFill>
                <a:srgbClr val="00B0F0"/>
              </a:solidFill>
            </a:endParaRPr>
          </a:p>
        </p:txBody>
      </p:sp>
      <p:sp>
        <p:nvSpPr>
          <p:cNvPr id="3" name="Content Placeholder 2">
            <a:extLst>
              <a:ext uri="{FF2B5EF4-FFF2-40B4-BE49-F238E27FC236}">
                <a16:creationId xmlns:a16="http://schemas.microsoft.com/office/drawing/2014/main" id="{DBC8F425-02B8-4AE3-89C5-03C21ADC7252}"/>
              </a:ext>
            </a:extLst>
          </p:cNvPr>
          <p:cNvSpPr>
            <a:spLocks noGrp="1"/>
          </p:cNvSpPr>
          <p:nvPr>
            <p:ph idx="1"/>
          </p:nvPr>
        </p:nvSpPr>
        <p:spPr>
          <a:xfrm>
            <a:off x="323850" y="1354139"/>
            <a:ext cx="9450389" cy="4679948"/>
          </a:xfrm>
        </p:spPr>
        <p:txBody>
          <a:bodyPr>
            <a:normAutofit fontScale="92500" lnSpcReduction="10000"/>
          </a:bodyPr>
          <a:lstStyle/>
          <a:p>
            <a:pPr marL="0" indent="0" algn="ctr">
              <a:buNone/>
            </a:pPr>
            <a:r>
              <a:rPr lang="en-US" altLang="en-US" sz="2800" dirty="0">
                <a:latin typeface="Lucida Bright" panose="02040602050505020304" pitchFamily="18" charset="0"/>
              </a:rPr>
              <a:t>Please don’t hesitate to contact us if you would like to discuss anything to do with your child’s start in F2.  You can do this by contacting our school office or emailing us directly.  </a:t>
            </a:r>
          </a:p>
          <a:p>
            <a:pPr marL="0" indent="0">
              <a:buNone/>
              <a:defRPr/>
            </a:pPr>
            <a:endParaRPr lang="en-GB" sz="2800" dirty="0">
              <a:latin typeface="Lucida Bright" panose="02040602050505020304" pitchFamily="18" charset="0"/>
              <a:ea typeface="Times New Roman" panose="02020603050405020304" pitchFamily="18" charset="0"/>
            </a:endParaRPr>
          </a:p>
          <a:p>
            <a:pPr marL="0" indent="0">
              <a:buNone/>
              <a:defRPr/>
            </a:pPr>
            <a:r>
              <a:rPr lang="en-GB" sz="2800" dirty="0">
                <a:latin typeface="Lucida Bright" panose="02040602050505020304" pitchFamily="18" charset="0"/>
                <a:ea typeface="Times New Roman" panose="02020603050405020304" pitchFamily="18" charset="0"/>
              </a:rPr>
              <a:t>Heathlands Primary School office</a:t>
            </a:r>
          </a:p>
          <a:p>
            <a:pPr marL="0" indent="0">
              <a:buNone/>
              <a:defRPr/>
            </a:pPr>
            <a:r>
              <a:rPr lang="en-GB" sz="2800" dirty="0">
                <a:latin typeface="Lucida Bright" panose="02040602050505020304" pitchFamily="18" charset="0"/>
                <a:ea typeface="Times New Roman" panose="02020603050405020304" pitchFamily="18" charset="0"/>
              </a:rPr>
              <a:t>016223 401402</a:t>
            </a:r>
          </a:p>
          <a:p>
            <a:pPr marL="0" indent="0">
              <a:buNone/>
              <a:defRPr/>
            </a:pPr>
            <a:r>
              <a:rPr lang="en-GB" sz="2800" dirty="0">
                <a:latin typeface="Times New Roman" panose="02020603050405020304" pitchFamily="18" charset="0"/>
                <a:ea typeface="Times New Roman" panose="02020603050405020304" pitchFamily="18" charset="0"/>
              </a:rPr>
              <a:t>office@heathlands.notts.sch.uk</a:t>
            </a:r>
          </a:p>
          <a:p>
            <a:pPr marL="0" indent="0">
              <a:buNone/>
              <a:defRPr/>
            </a:pPr>
            <a:endParaRPr lang="en-GB" sz="2800" dirty="0">
              <a:latin typeface="Times New Roman" panose="02020603050405020304" pitchFamily="18" charset="0"/>
              <a:ea typeface="Times New Roman" panose="02020603050405020304" pitchFamily="18" charset="0"/>
            </a:endParaRPr>
          </a:p>
          <a:p>
            <a:pPr marL="0" indent="0">
              <a:buNone/>
              <a:defRPr/>
            </a:pPr>
            <a:r>
              <a:rPr lang="en-GB" sz="2800" dirty="0">
                <a:latin typeface="Times New Roman" panose="02020603050405020304" pitchFamily="18" charset="0"/>
                <a:ea typeface="Times New Roman" panose="02020603050405020304" pitchFamily="18" charset="0"/>
              </a:rPr>
              <a:t>Miss Shuttleworth - </a:t>
            </a:r>
            <a:r>
              <a:rPr lang="en-GB" sz="2800" dirty="0">
                <a:latin typeface="Times New Roman" panose="02020603050405020304" pitchFamily="18" charset="0"/>
                <a:ea typeface="Times New Roman" panose="02020603050405020304" pitchFamily="18" charset="0"/>
                <a:hlinkClick r:id="rId2"/>
              </a:rPr>
              <a:t>rshuttleworth@heathlands.notts.sch.uk</a:t>
            </a:r>
            <a:r>
              <a:rPr lang="en-GB" sz="2800" dirty="0">
                <a:latin typeface="Times New Roman" panose="02020603050405020304" pitchFamily="18" charset="0"/>
                <a:ea typeface="Times New Roman" panose="02020603050405020304" pitchFamily="18" charset="0"/>
              </a:rPr>
              <a:t> </a:t>
            </a:r>
            <a:endParaRPr lang="en-GB" dirty="0"/>
          </a:p>
        </p:txBody>
      </p:sp>
    </p:spTree>
    <p:extLst>
      <p:ext uri="{BB962C8B-B14F-4D97-AF65-F5344CB8AC3E}">
        <p14:creationId xmlns:p14="http://schemas.microsoft.com/office/powerpoint/2010/main" val="36466037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34513" y="3694653"/>
            <a:ext cx="8664315" cy="2708434"/>
          </a:xfrm>
          <a:prstGeom prst="rect">
            <a:avLst/>
          </a:prstGeom>
        </p:spPr>
        <p:txBody>
          <a:bodyPr wrap="square">
            <a:spAutoFit/>
          </a:bodyPr>
          <a:lstStyle/>
          <a:p>
            <a:pPr algn="ctr"/>
            <a:r>
              <a:rPr lang="en-GB" sz="4900" b="1" dirty="0">
                <a:solidFill>
                  <a:schemeClr val="accent1">
                    <a:lumMod val="75000"/>
                  </a:schemeClr>
                </a:solidFill>
                <a:latin typeface="Lucida Bright" panose="02040602050505020304" pitchFamily="18" charset="0"/>
              </a:rPr>
              <a:t>Let’s play!</a:t>
            </a:r>
          </a:p>
          <a:p>
            <a:pPr algn="ctr"/>
            <a:endParaRPr lang="en-GB" sz="4900" b="1" dirty="0">
              <a:solidFill>
                <a:schemeClr val="accent1">
                  <a:lumMod val="75000"/>
                </a:schemeClr>
              </a:solidFill>
              <a:latin typeface="Lucida Bright" panose="02040602050505020304" pitchFamily="18" charset="0"/>
            </a:endParaRPr>
          </a:p>
          <a:p>
            <a:pPr algn="ctr"/>
            <a:r>
              <a:rPr lang="en-GB" sz="3600" b="1" dirty="0">
                <a:solidFill>
                  <a:schemeClr val="accent1">
                    <a:lumMod val="75000"/>
                  </a:schemeClr>
                </a:solidFill>
                <a:latin typeface="Lucida Bright" panose="02040602050505020304" pitchFamily="18" charset="0"/>
              </a:rPr>
              <a:t>See you on </a:t>
            </a:r>
            <a:br>
              <a:rPr lang="en-GB" sz="3600" b="1" dirty="0">
                <a:solidFill>
                  <a:schemeClr val="accent1">
                    <a:lumMod val="75000"/>
                  </a:schemeClr>
                </a:solidFill>
                <a:latin typeface="Lucida Bright" panose="02040602050505020304" pitchFamily="18" charset="0"/>
              </a:rPr>
            </a:br>
            <a:r>
              <a:rPr lang="en-GB" sz="3600" b="1" dirty="0">
                <a:solidFill>
                  <a:schemeClr val="accent1">
                    <a:lumMod val="75000"/>
                  </a:schemeClr>
                </a:solidFill>
                <a:latin typeface="Lucida Bright" panose="02040602050505020304" pitchFamily="18" charset="0"/>
              </a:rPr>
              <a:t>Thursday 4</a:t>
            </a:r>
            <a:r>
              <a:rPr lang="en-GB" sz="3600" b="1" baseline="30000" dirty="0">
                <a:solidFill>
                  <a:schemeClr val="accent1">
                    <a:lumMod val="75000"/>
                  </a:schemeClr>
                </a:solidFill>
                <a:latin typeface="Lucida Bright" panose="02040602050505020304" pitchFamily="18" charset="0"/>
              </a:rPr>
              <a:t>th</a:t>
            </a:r>
            <a:r>
              <a:rPr lang="en-GB" sz="3600" b="1" dirty="0">
                <a:solidFill>
                  <a:schemeClr val="accent1">
                    <a:lumMod val="75000"/>
                  </a:schemeClr>
                </a:solidFill>
                <a:latin typeface="Lucida Bright" panose="02040602050505020304" pitchFamily="18" charset="0"/>
              </a:rPr>
              <a:t> September 2025!</a:t>
            </a:r>
            <a:endParaRPr lang="en-GB" sz="3600" b="1" dirty="0">
              <a:solidFill>
                <a:schemeClr val="accent1">
                  <a:lumMod val="75000"/>
                </a:schemeClr>
              </a:solidFill>
            </a:endParaRPr>
          </a:p>
        </p:txBody>
      </p:sp>
      <p:pic>
        <p:nvPicPr>
          <p:cNvPr id="5" name="Picture 4">
            <a:extLst>
              <a:ext uri="{FF2B5EF4-FFF2-40B4-BE49-F238E27FC236}">
                <a16:creationId xmlns:a16="http://schemas.microsoft.com/office/drawing/2014/main" id="{8A87BA77-D5CB-4178-A0BA-7BCFF34003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92656" y="1074509"/>
            <a:ext cx="2910671" cy="2354491"/>
          </a:xfrm>
          <a:prstGeom prst="rect">
            <a:avLst/>
          </a:prstGeom>
        </p:spPr>
      </p:pic>
    </p:spTree>
    <p:extLst>
      <p:ext uri="{BB962C8B-B14F-4D97-AF65-F5344CB8AC3E}">
        <p14:creationId xmlns:p14="http://schemas.microsoft.com/office/powerpoint/2010/main" val="41779318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2607" y="369455"/>
            <a:ext cx="8596668" cy="701964"/>
          </a:xfrm>
        </p:spPr>
        <p:txBody>
          <a:bodyPr>
            <a:normAutofit/>
          </a:bodyPr>
          <a:lstStyle/>
          <a:p>
            <a:r>
              <a:rPr lang="en-GB" sz="4000" b="1" dirty="0">
                <a:solidFill>
                  <a:schemeClr val="accent1">
                    <a:lumMod val="75000"/>
                  </a:schemeClr>
                </a:solidFill>
                <a:latin typeface="Lucida Bright" panose="02040602050505020304" pitchFamily="18" charset="0"/>
              </a:rPr>
              <a:t>Attendance Further Information</a:t>
            </a:r>
          </a:p>
        </p:txBody>
      </p:sp>
      <p:sp>
        <p:nvSpPr>
          <p:cNvPr id="3" name="Content Placeholder 2"/>
          <p:cNvSpPr>
            <a:spLocks noGrp="1"/>
          </p:cNvSpPr>
          <p:nvPr>
            <p:ph idx="1"/>
          </p:nvPr>
        </p:nvSpPr>
        <p:spPr>
          <a:xfrm>
            <a:off x="677334" y="1520510"/>
            <a:ext cx="8815802" cy="4664160"/>
          </a:xfrm>
        </p:spPr>
        <p:txBody>
          <a:bodyPr>
            <a:normAutofit fontScale="92500" lnSpcReduction="10000"/>
          </a:bodyPr>
          <a:lstStyle/>
          <a:p>
            <a:r>
              <a:rPr lang="en-US" sz="2400" dirty="0">
                <a:solidFill>
                  <a:schemeClr val="tx1"/>
                </a:solidFill>
                <a:latin typeface="Lucida Bright" panose="02040602050505020304" pitchFamily="18" charset="0"/>
              </a:rPr>
              <a:t>There are 365 days in a year. We only spend 190 days at school, leaving </a:t>
            </a:r>
            <a:r>
              <a:rPr lang="en-US" sz="2400" b="1" u="sng" dirty="0">
                <a:solidFill>
                  <a:schemeClr val="tx1"/>
                </a:solidFill>
                <a:latin typeface="Lucida Bright" panose="02040602050505020304" pitchFamily="18" charset="0"/>
              </a:rPr>
              <a:t>175 days</a:t>
            </a:r>
            <a:r>
              <a:rPr lang="en-US" sz="2400" dirty="0">
                <a:solidFill>
                  <a:schemeClr val="tx1"/>
                </a:solidFill>
                <a:latin typeface="Lucida Bright" panose="02040602050505020304" pitchFamily="18" charset="0"/>
              </a:rPr>
              <a:t> for families to: go on holiday, have days out, go shopping or attend non-urgent medical appointments.</a:t>
            </a:r>
          </a:p>
          <a:p>
            <a:r>
              <a:rPr lang="en-US" sz="2400" dirty="0">
                <a:solidFill>
                  <a:schemeClr val="tx1"/>
                </a:solidFill>
                <a:latin typeface="Lucida Bright" panose="02040602050505020304" pitchFamily="18" charset="0"/>
              </a:rPr>
              <a:t>It only takes </a:t>
            </a:r>
            <a:r>
              <a:rPr lang="en-US" sz="2400" b="1" u="sng" dirty="0">
                <a:solidFill>
                  <a:schemeClr val="tx1"/>
                </a:solidFill>
                <a:latin typeface="Lucida Bright" panose="02040602050505020304" pitchFamily="18" charset="0"/>
              </a:rPr>
              <a:t>8 days</a:t>
            </a:r>
            <a:r>
              <a:rPr lang="en-US" sz="2400" dirty="0">
                <a:solidFill>
                  <a:schemeClr val="tx1"/>
                </a:solidFill>
                <a:latin typeface="Lucida Bright" panose="02040602050505020304" pitchFamily="18" charset="0"/>
              </a:rPr>
              <a:t> absence over a school year to put your child’s attendance below 96%.</a:t>
            </a:r>
          </a:p>
          <a:p>
            <a:r>
              <a:rPr lang="en-US" sz="2400" dirty="0">
                <a:solidFill>
                  <a:schemeClr val="tx1"/>
                </a:solidFill>
                <a:latin typeface="Lucida Bright" panose="02040602050505020304" pitchFamily="18" charset="0"/>
              </a:rPr>
              <a:t>It only takes </a:t>
            </a:r>
            <a:r>
              <a:rPr lang="en-US" sz="2400" b="1" u="sng" dirty="0">
                <a:solidFill>
                  <a:schemeClr val="tx1"/>
                </a:solidFill>
                <a:latin typeface="Lucida Bright" panose="02040602050505020304" pitchFamily="18" charset="0"/>
              </a:rPr>
              <a:t>19 days</a:t>
            </a:r>
            <a:r>
              <a:rPr lang="en-US" sz="2400" dirty="0">
                <a:solidFill>
                  <a:schemeClr val="tx1"/>
                </a:solidFill>
                <a:latin typeface="Lucida Bright" panose="02040602050505020304" pitchFamily="18" charset="0"/>
              </a:rPr>
              <a:t> absence over a school year for your child to be classed by the Government as Persistently Absent at below 90%.</a:t>
            </a:r>
          </a:p>
          <a:p>
            <a:r>
              <a:rPr lang="en-US" sz="2400" dirty="0">
                <a:solidFill>
                  <a:schemeClr val="tx1"/>
                </a:solidFill>
                <a:latin typeface="Lucida Bright" panose="02040602050505020304" pitchFamily="18" charset="0"/>
              </a:rPr>
              <a:t>Some absences are unavoidable. We understand that children will get sick and need to stay home occasionally. The important thing is to get your child to school as often as possible.</a:t>
            </a:r>
          </a:p>
          <a:p>
            <a:pPr marL="0" indent="0">
              <a:buNone/>
            </a:pPr>
            <a:endParaRPr lang="en-GB" sz="2400" dirty="0">
              <a:latin typeface="Lucida Bright" panose="02040602050505020304" pitchFamily="18" charset="0"/>
            </a:endParaRPr>
          </a:p>
        </p:txBody>
      </p:sp>
    </p:spTree>
    <p:extLst>
      <p:ext uri="{BB962C8B-B14F-4D97-AF65-F5344CB8AC3E}">
        <p14:creationId xmlns:p14="http://schemas.microsoft.com/office/powerpoint/2010/main" val="35214770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3369" y="380538"/>
            <a:ext cx="8596668" cy="820189"/>
          </a:xfrm>
        </p:spPr>
        <p:txBody>
          <a:bodyPr>
            <a:normAutofit/>
          </a:bodyPr>
          <a:lstStyle/>
          <a:p>
            <a:r>
              <a:rPr lang="en-GB" sz="4000" b="1" dirty="0">
                <a:solidFill>
                  <a:schemeClr val="accent1">
                    <a:lumMod val="75000"/>
                  </a:schemeClr>
                </a:solidFill>
                <a:latin typeface="Lucida Bright" panose="02040602050505020304" pitchFamily="18" charset="0"/>
              </a:rPr>
              <a:t>Attendance Further Information</a:t>
            </a:r>
          </a:p>
        </p:txBody>
      </p:sp>
      <p:sp>
        <p:nvSpPr>
          <p:cNvPr id="3" name="Content Placeholder 2"/>
          <p:cNvSpPr>
            <a:spLocks noGrp="1"/>
          </p:cNvSpPr>
          <p:nvPr>
            <p:ph idx="1"/>
          </p:nvPr>
        </p:nvSpPr>
        <p:spPr>
          <a:xfrm>
            <a:off x="483369" y="1200727"/>
            <a:ext cx="8974667" cy="3233651"/>
          </a:xfrm>
        </p:spPr>
        <p:txBody>
          <a:bodyPr>
            <a:noAutofit/>
          </a:bodyPr>
          <a:lstStyle/>
          <a:p>
            <a:pPr lvl="0"/>
            <a:r>
              <a:rPr lang="en-GB" sz="2200" dirty="0">
                <a:latin typeface="Lucida Bright" panose="02040602050505020304" pitchFamily="18" charset="0"/>
              </a:rPr>
              <a:t>Use the Gateway APP to keep track of your child’s attendance.</a:t>
            </a:r>
          </a:p>
          <a:p>
            <a:pPr lvl="0"/>
            <a:r>
              <a:rPr lang="en-GB" sz="2200" dirty="0">
                <a:latin typeface="Lucida Bright" panose="02040602050505020304" pitchFamily="18" charset="0"/>
              </a:rPr>
              <a:t>Speak to us if you are having any particular issues with your child’s health or getting them to school, we may be able to help.</a:t>
            </a:r>
          </a:p>
          <a:p>
            <a:pPr lvl="0"/>
            <a:r>
              <a:rPr lang="en-GB" sz="2200" dirty="0">
                <a:latin typeface="Lucida Bright" panose="02040602050505020304" pitchFamily="18" charset="0"/>
              </a:rPr>
              <a:t>Try to make any necessary medical appointments during term time for after school, or at the earliest after 1.30pm so your child still gets their mark.</a:t>
            </a:r>
          </a:p>
          <a:p>
            <a:pPr lvl="0"/>
            <a:r>
              <a:rPr lang="en-GB" sz="2200" dirty="0">
                <a:latin typeface="Lucida Bright" panose="02040602050505020304" pitchFamily="18" charset="0"/>
              </a:rPr>
              <a:t>Speak to a member of staff if you are unsure about how soon a child can return to school after an illness. You know your child, if you feel they are well enough to come then send them in!</a:t>
            </a:r>
          </a:p>
        </p:txBody>
      </p:sp>
    </p:spTree>
    <p:extLst>
      <p:ext uri="{BB962C8B-B14F-4D97-AF65-F5344CB8AC3E}">
        <p14:creationId xmlns:p14="http://schemas.microsoft.com/office/powerpoint/2010/main" val="35672184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1079" y="471054"/>
            <a:ext cx="8596668" cy="766618"/>
          </a:xfrm>
        </p:spPr>
        <p:txBody>
          <a:bodyPr>
            <a:normAutofit/>
          </a:bodyPr>
          <a:lstStyle/>
          <a:p>
            <a:r>
              <a:rPr lang="en-GB" sz="4000" b="1" dirty="0">
                <a:solidFill>
                  <a:schemeClr val="accent1">
                    <a:lumMod val="75000"/>
                  </a:schemeClr>
                </a:solidFill>
                <a:latin typeface="Lucida Bright" panose="02040602050505020304" pitchFamily="18" charset="0"/>
              </a:rPr>
              <a:t>Lateness Further Information</a:t>
            </a:r>
          </a:p>
        </p:txBody>
      </p:sp>
      <p:sp>
        <p:nvSpPr>
          <p:cNvPr id="3" name="Content Placeholder 2"/>
          <p:cNvSpPr>
            <a:spLocks noGrp="1"/>
          </p:cNvSpPr>
          <p:nvPr>
            <p:ph idx="1"/>
          </p:nvPr>
        </p:nvSpPr>
        <p:spPr>
          <a:xfrm>
            <a:off x="677334" y="1520510"/>
            <a:ext cx="8815802" cy="3891999"/>
          </a:xfrm>
        </p:spPr>
        <p:txBody>
          <a:bodyPr>
            <a:normAutofit/>
          </a:bodyPr>
          <a:lstStyle/>
          <a:p>
            <a:r>
              <a:rPr lang="en-US" sz="2400" dirty="0">
                <a:solidFill>
                  <a:schemeClr val="tx1"/>
                </a:solidFill>
                <a:latin typeface="Lucida Bright" panose="02040602050505020304" pitchFamily="18" charset="0"/>
              </a:rPr>
              <a:t>Being just </a:t>
            </a:r>
            <a:r>
              <a:rPr lang="en-US" sz="2400" b="1" u="sng" dirty="0">
                <a:solidFill>
                  <a:schemeClr val="tx1"/>
                </a:solidFill>
                <a:latin typeface="Lucida Bright" panose="02040602050505020304" pitchFamily="18" charset="0"/>
              </a:rPr>
              <a:t>5 minutes</a:t>
            </a:r>
            <a:r>
              <a:rPr lang="en-US" sz="2400" dirty="0">
                <a:solidFill>
                  <a:schemeClr val="tx1"/>
                </a:solidFill>
                <a:latin typeface="Lucida Bright" panose="02040602050505020304" pitchFamily="18" charset="0"/>
              </a:rPr>
              <a:t> late a day loses the equivalent of </a:t>
            </a:r>
            <a:r>
              <a:rPr lang="en-US" sz="2400" b="1" u="sng" dirty="0">
                <a:solidFill>
                  <a:schemeClr val="tx1"/>
                </a:solidFill>
                <a:latin typeface="Lucida Bright" panose="02040602050505020304" pitchFamily="18" charset="0"/>
              </a:rPr>
              <a:t>3 days</a:t>
            </a:r>
            <a:r>
              <a:rPr lang="en-US" sz="2400" dirty="0">
                <a:solidFill>
                  <a:schemeClr val="tx1"/>
                </a:solidFill>
                <a:latin typeface="Lucida Bright" panose="02040602050505020304" pitchFamily="18" charset="0"/>
              </a:rPr>
              <a:t> of learning a year.</a:t>
            </a:r>
          </a:p>
          <a:p>
            <a:r>
              <a:rPr lang="en-US" sz="2400" dirty="0">
                <a:solidFill>
                  <a:schemeClr val="tx1"/>
                </a:solidFill>
                <a:latin typeface="Lucida Bright" panose="02040602050505020304" pitchFamily="18" charset="0"/>
              </a:rPr>
              <a:t>Being </a:t>
            </a:r>
            <a:r>
              <a:rPr lang="en-US" sz="2400" b="1" u="sng" dirty="0">
                <a:solidFill>
                  <a:schemeClr val="tx1"/>
                </a:solidFill>
                <a:latin typeface="Lucida Bright" panose="02040602050505020304" pitchFamily="18" charset="0"/>
              </a:rPr>
              <a:t>15 minutes</a:t>
            </a:r>
            <a:r>
              <a:rPr lang="en-US" sz="2400" dirty="0">
                <a:solidFill>
                  <a:schemeClr val="tx1"/>
                </a:solidFill>
                <a:latin typeface="Lucida Bright" panose="02040602050505020304" pitchFamily="18" charset="0"/>
              </a:rPr>
              <a:t> late each day is the same as missing </a:t>
            </a:r>
            <a:r>
              <a:rPr lang="en-US" sz="2400" b="1" u="sng" dirty="0">
                <a:solidFill>
                  <a:schemeClr val="tx1"/>
                </a:solidFill>
                <a:latin typeface="Lucida Bright" panose="02040602050505020304" pitchFamily="18" charset="0"/>
              </a:rPr>
              <a:t>two weeks</a:t>
            </a:r>
            <a:r>
              <a:rPr lang="en-US" sz="2400" dirty="0">
                <a:solidFill>
                  <a:schemeClr val="tx1"/>
                </a:solidFill>
                <a:latin typeface="Lucida Bright" panose="02040602050505020304" pitchFamily="18" charset="0"/>
              </a:rPr>
              <a:t> of school.</a:t>
            </a:r>
          </a:p>
          <a:p>
            <a:r>
              <a:rPr lang="en-US" sz="2400" dirty="0">
                <a:solidFill>
                  <a:schemeClr val="tx1"/>
                </a:solidFill>
                <a:latin typeface="Lucida Bright" panose="02040602050505020304" pitchFamily="18" charset="0"/>
              </a:rPr>
              <a:t>Children arriving after 9.00am will need to enter through the school office and will be registered as late.</a:t>
            </a:r>
          </a:p>
          <a:p>
            <a:r>
              <a:rPr lang="en-US" sz="2400" dirty="0">
                <a:solidFill>
                  <a:schemeClr val="tx1"/>
                </a:solidFill>
                <a:latin typeface="Lucida Bright" panose="02040602050505020304" pitchFamily="18" charset="0"/>
              </a:rPr>
              <a:t>Children arriving after 9.20am are considered significantly late, and will be registered as an </a:t>
            </a:r>
            <a:r>
              <a:rPr lang="en-US" sz="2400" dirty="0" err="1">
                <a:solidFill>
                  <a:schemeClr val="tx1"/>
                </a:solidFill>
                <a:latin typeface="Lucida Bright" panose="02040602050505020304" pitchFamily="18" charset="0"/>
              </a:rPr>
              <a:t>unauthorised</a:t>
            </a:r>
            <a:r>
              <a:rPr lang="en-US" sz="2400" dirty="0">
                <a:solidFill>
                  <a:schemeClr val="tx1"/>
                </a:solidFill>
                <a:latin typeface="Lucida Bright" panose="02040602050505020304" pitchFamily="18" charset="0"/>
              </a:rPr>
              <a:t> absence.</a:t>
            </a:r>
          </a:p>
        </p:txBody>
      </p:sp>
    </p:spTree>
    <p:extLst>
      <p:ext uri="{BB962C8B-B14F-4D97-AF65-F5344CB8AC3E}">
        <p14:creationId xmlns:p14="http://schemas.microsoft.com/office/powerpoint/2010/main" val="193244498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7890a3c4-09fa-4a9b-8ac7-3e4b747a99bc">
      <Terms xmlns="http://schemas.microsoft.com/office/infopath/2007/PartnerControls"/>
    </lcf76f155ced4ddcb4097134ff3c332f>
    <TaxCatchAll xmlns="38c01680-56f8-4366-946a-43190d60ea81"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421372EA96DE947A5B30C7E62FD1874" ma:contentTypeVersion="19" ma:contentTypeDescription="Create a new document." ma:contentTypeScope="" ma:versionID="755453f570f60b4e3e609bd62cf2fe91">
  <xsd:schema xmlns:xsd="http://www.w3.org/2001/XMLSchema" xmlns:xs="http://www.w3.org/2001/XMLSchema" xmlns:p="http://schemas.microsoft.com/office/2006/metadata/properties" xmlns:ns2="7890a3c4-09fa-4a9b-8ac7-3e4b747a99bc" xmlns:ns3="38c01680-56f8-4366-946a-43190d60ea81" targetNamespace="http://schemas.microsoft.com/office/2006/metadata/properties" ma:root="true" ma:fieldsID="10dc8f9ac86aa303a852754c11e7da3a" ns2:_="" ns3:_="">
    <xsd:import namespace="7890a3c4-09fa-4a9b-8ac7-3e4b747a99bc"/>
    <xsd:import namespace="38c01680-56f8-4366-946a-43190d60ea8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SearchProperties" minOccurs="0"/>
                <xsd:element ref="ns2:MediaServiceObjectDetectorVersion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890a3c4-09fa-4a9b-8ac7-3e4b747a99b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9c8a7daa-f308-4133-b730-f9587565b6f4" ma:termSetId="09814cd3-568e-fe90-9814-8d621ff8fb84" ma:anchorId="fba54fb3-c3e1-fe81-a776-ca4b69148c4d" ma:open="true" ma:isKeyword="false">
      <xsd:complexType>
        <xsd:sequence>
          <xsd:element ref="pc:Terms" minOccurs="0" maxOccurs="1"/>
        </xsd:sequence>
      </xsd:complex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8c01680-56f8-4366-946a-43190d60ea81"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6fad78ae-0608-41fe-b72a-3684c3be2c5f}" ma:internalName="TaxCatchAll" ma:showField="CatchAllData" ma:web="38c01680-56f8-4366-946a-43190d60ea8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9932143-5338-46A8-B80C-42D064ED64EE}">
  <ds:schemaRefs>
    <ds:schemaRef ds:uri="http://purl.org/dc/elements/1.1/"/>
    <ds:schemaRef ds:uri="http://schemas.openxmlformats.org/package/2006/metadata/core-properties"/>
    <ds:schemaRef ds:uri="http://purl.org/dc/terms/"/>
    <ds:schemaRef ds:uri="http://schemas.microsoft.com/office/2006/documentManagement/types"/>
    <ds:schemaRef ds:uri="http://purl.org/dc/dcmitype/"/>
    <ds:schemaRef ds:uri="44628afc-07c1-420e-beb7-f52a5b105728"/>
    <ds:schemaRef ds:uri="http://schemas.microsoft.com/office/2006/metadata/properties"/>
    <ds:schemaRef ds:uri="http://schemas.microsoft.com/office/infopath/2007/PartnerControls"/>
    <ds:schemaRef ds:uri="854d2d0e-2272-48a8-b5cc-7deb7f936a3d"/>
    <ds:schemaRef ds:uri="http://www.w3.org/XML/1998/namespace"/>
    <ds:schemaRef ds:uri="8b04a839-003b-45e4-8ff0-7f84697c1c34"/>
    <ds:schemaRef ds:uri="99db950e-8c73-4d43-adc0-8df3dc9a3783"/>
    <ds:schemaRef ds:uri="7890a3c4-09fa-4a9b-8ac7-3e4b747a99bc"/>
    <ds:schemaRef ds:uri="38c01680-56f8-4366-946a-43190d60ea81"/>
  </ds:schemaRefs>
</ds:datastoreItem>
</file>

<file path=customXml/itemProps2.xml><?xml version="1.0" encoding="utf-8"?>
<ds:datastoreItem xmlns:ds="http://schemas.openxmlformats.org/officeDocument/2006/customXml" ds:itemID="{70F286B4-A165-4CBF-9F8C-A37BA3CEB1E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890a3c4-09fa-4a9b-8ac7-3e4b747a99bc"/>
    <ds:schemaRef ds:uri="38c01680-56f8-4366-946a-43190d60ea8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428AA8D-799C-4F98-99D2-CC4EF046A7E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1926</TotalTime>
  <Words>2124</Words>
  <Application>Microsoft Office PowerPoint</Application>
  <PresentationFormat>Widescreen</PresentationFormat>
  <Paragraphs>251</Paragraphs>
  <Slides>34</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34</vt:i4>
      </vt:variant>
    </vt:vector>
  </HeadingPairs>
  <TitlesOfParts>
    <vt:vector size="44" baseType="lpstr">
      <vt:lpstr>Arial</vt:lpstr>
      <vt:lpstr>Calibri</vt:lpstr>
      <vt:lpstr>Comic Sans MS</vt:lpstr>
      <vt:lpstr>Lucida Bright</vt:lpstr>
      <vt:lpstr>Symbol</vt:lpstr>
      <vt:lpstr>Times New Roman</vt:lpstr>
      <vt:lpstr>Trebuchet MS</vt:lpstr>
      <vt:lpstr>Wingdings 2</vt:lpstr>
      <vt:lpstr>Wingdings 3</vt:lpstr>
      <vt:lpstr>Facet</vt:lpstr>
      <vt:lpstr>Welcome to Foundation Stage 2</vt:lpstr>
      <vt:lpstr>PowerPoint Presentation</vt:lpstr>
      <vt:lpstr>PowerPoint Presentation</vt:lpstr>
      <vt:lpstr>PowerPoint Presentation</vt:lpstr>
      <vt:lpstr>The Foundation Stage Curriculum</vt:lpstr>
      <vt:lpstr>Areas of Learning</vt:lpstr>
      <vt:lpstr>PowerPoint Presentation</vt:lpstr>
      <vt:lpstr>PowerPoint Presentation</vt:lpstr>
      <vt:lpstr>PowerPoint Presentation</vt:lpstr>
      <vt:lpstr>PowerPoint Presentation</vt:lpstr>
      <vt:lpstr>PowerPoint Presentation</vt:lpstr>
      <vt:lpstr>High 5 Reward </vt:lpstr>
      <vt:lpstr>Reading Challenge</vt:lpstr>
      <vt:lpstr>Homework</vt:lpstr>
      <vt:lpstr>Attendance</vt:lpstr>
      <vt:lpstr>School Uniform</vt:lpstr>
      <vt:lpstr>School Uniform</vt:lpstr>
      <vt:lpstr>Values</vt:lpstr>
      <vt:lpstr>Entering and Leaving School</vt:lpstr>
      <vt:lpstr>PowerPoint Presentation</vt:lpstr>
      <vt:lpstr>PowerPoint Presentation</vt:lpstr>
      <vt:lpstr>PowerPoint Presentation</vt:lpstr>
      <vt:lpstr>Children will need:</vt:lpstr>
      <vt:lpstr>School will provide</vt:lpstr>
      <vt:lpstr>PowerPoint Presentation</vt:lpstr>
      <vt:lpstr>Parent Involvement</vt:lpstr>
      <vt:lpstr>Breakfast and After School Club    7.30am until 6pm</vt:lpstr>
      <vt:lpstr> Extra Transition Support</vt:lpstr>
      <vt:lpstr>PowerPoint Presentation</vt:lpstr>
      <vt:lpstr>Useful Contacts</vt:lpstr>
      <vt:lpstr>PowerPoint Presentation</vt:lpstr>
      <vt:lpstr>Attendance Further Information</vt:lpstr>
      <vt:lpstr>Attendance Further Information</vt:lpstr>
      <vt:lpstr>Lateness Further Information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dc:title>
  <dc:creator>Shaun Walker</dc:creator>
  <cp:lastModifiedBy>Sally Morgan</cp:lastModifiedBy>
  <cp:revision>180</cp:revision>
  <cp:lastPrinted>2019-07-08T09:43:56Z</cp:lastPrinted>
  <dcterms:created xsi:type="dcterms:W3CDTF">2018-06-25T10:35:35Z</dcterms:created>
  <dcterms:modified xsi:type="dcterms:W3CDTF">2025-07-27T15:15:12Z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0x0101005421372EA96DE947A5B30C7E62FD1874</vt:lpwstr>
  </property>
  <property fmtid="{D5CDD505-2E9C-101B-9397-08002B2CF9AE}" pid="3" name="MediaServiceImageTags">
    <vt:lpwstr/>
  </property>
</Properties>
</file>