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handoutMasterIdLst>
    <p:handoutMasterId r:id="rId30"/>
  </p:handoutMasterIdLst>
  <p:sldIdLst>
    <p:sldId id="256" r:id="rId5"/>
    <p:sldId id="268" r:id="rId6"/>
    <p:sldId id="260" r:id="rId7"/>
    <p:sldId id="258" r:id="rId8"/>
    <p:sldId id="271" r:id="rId9"/>
    <p:sldId id="280" r:id="rId10"/>
    <p:sldId id="290" r:id="rId11"/>
    <p:sldId id="262" r:id="rId12"/>
    <p:sldId id="285" r:id="rId13"/>
    <p:sldId id="286" r:id="rId14"/>
    <p:sldId id="287" r:id="rId15"/>
    <p:sldId id="291" r:id="rId16"/>
    <p:sldId id="288" r:id="rId17"/>
    <p:sldId id="292" r:id="rId18"/>
    <p:sldId id="289" r:id="rId19"/>
    <p:sldId id="284" r:id="rId20"/>
    <p:sldId id="295" r:id="rId21"/>
    <p:sldId id="293" r:id="rId22"/>
    <p:sldId id="264" r:id="rId23"/>
    <p:sldId id="277" r:id="rId24"/>
    <p:sldId id="273" r:id="rId25"/>
    <p:sldId id="274" r:id="rId26"/>
    <p:sldId id="281" r:id="rId27"/>
    <p:sldId id="282" r:id="rId28"/>
    <p:sldId id="283" r:id="rId2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9" d="100"/>
          <a:sy n="59" d="100"/>
        </p:scale>
        <p:origin x="96" y="7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27/07/2025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834994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535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0599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40405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27/07/2025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2951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27/07/2025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639495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27/07/2025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113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566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Tree>
    <p:extLst>
      <p:ext uri="{BB962C8B-B14F-4D97-AF65-F5344CB8AC3E}">
        <p14:creationId xmlns:p14="http://schemas.microsoft.com/office/powerpoint/2010/main" val="215482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32389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8948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96858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165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06179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8642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62474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27/07/2025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4110761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agibbs@heathlands.notts.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2" y="3762103"/>
            <a:ext cx="7180614" cy="889256"/>
          </a:xfrm>
        </p:spPr>
        <p:txBody>
          <a:bodyPr/>
          <a:lstStyle/>
          <a:p>
            <a:pPr algn="ctr"/>
            <a:r>
              <a:rPr lang="en-GB" b="1" dirty="0">
                <a:solidFill>
                  <a:schemeClr val="accent1">
                    <a:lumMod val="75000"/>
                  </a:schemeClr>
                </a:solidFill>
                <a:latin typeface="Lucida Bright" panose="02040602050505020304" pitchFamily="18" charset="0"/>
              </a:rPr>
              <a:t>Welcome to Year </a:t>
            </a:r>
            <a:r>
              <a:rPr lang="en-GB" b="1" dirty="0">
                <a:solidFill>
                  <a:srgbClr val="00B0F0"/>
                </a:solidFill>
                <a:latin typeface="Lucida Bright" panose="02040602050505020304" pitchFamily="18" charset="0"/>
              </a:rPr>
              <a:t>1</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3379974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40458924"/>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405427" y="965884"/>
            <a:ext cx="10567372" cy="3250275"/>
          </a:xfrm>
        </p:spPr>
        <p:txBody>
          <a:bodyPr>
            <a:noAutofit/>
          </a:bodyPr>
          <a:lstStyle/>
          <a:p>
            <a:r>
              <a:rPr lang="en-GB" sz="2400" dirty="0">
                <a:solidFill>
                  <a:schemeClr val="tx1"/>
                </a:solidFill>
                <a:latin typeface="Lucida Bright" panose="02040602050505020304" pitchFamily="18" charset="0"/>
              </a:rPr>
              <a:t>All children come into school through the main playground and go in through their own classroom door. </a:t>
            </a:r>
          </a:p>
          <a:p>
            <a:r>
              <a:rPr lang="en-GB" sz="2400" dirty="0">
                <a:solidFill>
                  <a:schemeClr val="tx1"/>
                </a:solidFill>
                <a:latin typeface="Lucida Bright" panose="02040602050505020304" pitchFamily="18" charset="0"/>
              </a:rPr>
              <a:t>Classroom doors open at 8:45am ready for school to start at 8:50a.m.</a:t>
            </a:r>
          </a:p>
          <a:p>
            <a:r>
              <a:rPr lang="en-US" sz="2400" dirty="0">
                <a:solidFill>
                  <a:schemeClr val="tx1"/>
                </a:solidFill>
                <a:latin typeface="Lucida Bright" panose="02040602050505020304" pitchFamily="18" charset="0"/>
              </a:rPr>
              <a:t>All children enter school in the morning on their own. </a:t>
            </a:r>
          </a:p>
          <a:p>
            <a:r>
              <a:rPr lang="en-GB" sz="2400" dirty="0">
                <a:solidFill>
                  <a:schemeClr val="tx1"/>
                </a:solidFill>
                <a:latin typeface="Lucida Bright" panose="02040602050505020304" pitchFamily="18" charset="0"/>
              </a:rPr>
              <a:t>All children finish school at 3:20p.m. and are collected from their own classroom door</a:t>
            </a:r>
          </a:p>
          <a:p>
            <a:r>
              <a:rPr lang="en-GB" sz="2400" dirty="0">
                <a:solidFill>
                  <a:schemeClr val="tx1"/>
                </a:solidFill>
                <a:latin typeface="Lucida Bright" panose="02040602050505020304" pitchFamily="18" charset="0"/>
              </a:rPr>
              <a:t>Children from our class are not permitted to walk home alone. </a:t>
            </a:r>
          </a:p>
          <a:p>
            <a:r>
              <a:rPr lang="en-GB" sz="2400" dirty="0">
                <a:solidFill>
                  <a:srgbClr val="FF0000"/>
                </a:solidFill>
                <a:latin typeface="Lucida Bright" panose="02040602050505020304" pitchFamily="18" charset="0"/>
              </a:rPr>
              <a:t>If your child is being collected by someone they are not normally collected by, please let teachers or the office know before the end of the day.</a:t>
            </a:r>
          </a:p>
        </p:txBody>
      </p:sp>
    </p:spTree>
    <p:extLst>
      <p:ext uri="{BB962C8B-B14F-4D97-AF65-F5344CB8AC3E}">
        <p14:creationId xmlns:p14="http://schemas.microsoft.com/office/powerpoint/2010/main" val="1667847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09006"/>
            <a:ext cx="8596668" cy="653143"/>
          </a:xfrm>
        </p:spPr>
        <p:txBody>
          <a:bodyPr>
            <a:noAutofit/>
          </a:bodyPr>
          <a:lstStyle/>
          <a:p>
            <a:r>
              <a:rPr lang="en-GB" sz="4000" b="1" dirty="0">
                <a:solidFill>
                  <a:schemeClr val="accent1">
                    <a:lumMod val="75000"/>
                  </a:schemeClr>
                </a:solidFill>
                <a:latin typeface="Lucida Bright" panose="02040602050505020304" pitchFamily="18" charset="0"/>
              </a:rPr>
              <a:t>Communication</a:t>
            </a:r>
          </a:p>
        </p:txBody>
      </p:sp>
      <p:sp>
        <p:nvSpPr>
          <p:cNvPr id="3" name="Content Placeholder 2"/>
          <p:cNvSpPr>
            <a:spLocks noGrp="1"/>
          </p:cNvSpPr>
          <p:nvPr>
            <p:ph idx="1"/>
          </p:nvPr>
        </p:nvSpPr>
        <p:spPr>
          <a:xfrm>
            <a:off x="546987" y="1027612"/>
            <a:ext cx="8857364" cy="4894217"/>
          </a:xfrm>
        </p:spPr>
        <p:txBody>
          <a:bodyPr>
            <a:noAutofit/>
          </a:bodyPr>
          <a:lstStyle/>
          <a:p>
            <a:r>
              <a:rPr lang="en-GB" sz="2200" dirty="0">
                <a:solidFill>
                  <a:schemeClr val="tx1"/>
                </a:solidFill>
                <a:latin typeface="Lucida Bright" panose="02040602050505020304" pitchFamily="18" charset="0"/>
              </a:rPr>
              <a:t>Teachers </a:t>
            </a:r>
            <a:r>
              <a:rPr lang="en-GB" sz="2200" dirty="0">
                <a:latin typeface="Lucida Bright" panose="02040602050505020304" pitchFamily="18" charset="0"/>
              </a:rPr>
              <a:t>will be at their classroom doors at the start and end of each day for any quick concerns or information you wish to share – please be aware that this can be a busy time. </a:t>
            </a:r>
          </a:p>
          <a:p>
            <a:r>
              <a:rPr lang="en-GB" sz="2200" dirty="0">
                <a:latin typeface="Lucida Bright" panose="02040602050505020304" pitchFamily="18" charset="0"/>
              </a:rPr>
              <a:t>Text and phone messages, via the school office, can also get passed onto class teachers if needed.</a:t>
            </a:r>
          </a:p>
          <a:p>
            <a:r>
              <a:rPr lang="en-GB" sz="2200" dirty="0">
                <a:latin typeface="Lucida Bright" panose="02040602050505020304" pitchFamily="18" charset="0"/>
              </a:rPr>
              <a:t>For a longer chat, please contact the school office to make an appointment for us to contact you by telephone.</a:t>
            </a:r>
          </a:p>
          <a:p>
            <a:r>
              <a:rPr lang="en-GB" sz="2200" dirty="0">
                <a:latin typeface="Lucida Bright" panose="02040602050505020304" pitchFamily="18" charset="0"/>
              </a:rPr>
              <a:t>You can also contact class teachers directly by email. Please be aware that we only access these when possible during school hours. My email addresses is:</a:t>
            </a:r>
          </a:p>
          <a:p>
            <a:pPr lvl="1"/>
            <a:r>
              <a:rPr lang="en-GB" sz="2000" dirty="0">
                <a:solidFill>
                  <a:schemeClr val="tx1"/>
                </a:solidFill>
                <a:latin typeface="Lucida Bright" panose="02040602050505020304" pitchFamily="18" charset="0"/>
                <a:hlinkClick r:id="rId2">
                  <a:extLst>
                    <a:ext uri="{A12FA001-AC4F-418D-AE19-62706E023703}">
                      <ahyp:hlinkClr xmlns:ahyp="http://schemas.microsoft.com/office/drawing/2018/hyperlinkcolor" val="tx"/>
                    </a:ext>
                  </a:extLst>
                </a:hlinkClick>
              </a:rPr>
              <a:t>agibbs@heathlands.notts.sch.uk</a:t>
            </a:r>
            <a:r>
              <a:rPr lang="en-GB" sz="2000" dirty="0">
                <a:solidFill>
                  <a:schemeClr val="tx1"/>
                </a:solidFill>
                <a:latin typeface="Lucida Bright" panose="02040602050505020304" pitchFamily="18" charset="0"/>
              </a:rPr>
              <a:t> </a:t>
            </a:r>
          </a:p>
        </p:txBody>
      </p:sp>
    </p:spTree>
    <p:extLst>
      <p:ext uri="{BB962C8B-B14F-4D97-AF65-F5344CB8AC3E}">
        <p14:creationId xmlns:p14="http://schemas.microsoft.com/office/powerpoint/2010/main" val="2012565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C576AE-6422-417E-91CF-C4339FD0F9DF}"/>
              </a:ext>
            </a:extLst>
          </p:cNvPr>
          <p:cNvPicPr>
            <a:picLocks noChangeAspect="1"/>
          </p:cNvPicPr>
          <p:nvPr/>
        </p:nvPicPr>
        <p:blipFill>
          <a:blip r:embed="rId2"/>
          <a:stretch>
            <a:fillRect/>
          </a:stretch>
        </p:blipFill>
        <p:spPr>
          <a:xfrm>
            <a:off x="859366" y="1060794"/>
            <a:ext cx="8130657" cy="5574612"/>
          </a:xfrm>
          <a:prstGeom prst="rect">
            <a:avLst/>
          </a:prstGeom>
        </p:spPr>
      </p:pic>
      <p:sp>
        <p:nvSpPr>
          <p:cNvPr id="2" name="TextBox 1">
            <a:extLst>
              <a:ext uri="{FF2B5EF4-FFF2-40B4-BE49-F238E27FC236}">
                <a16:creationId xmlns:a16="http://schemas.microsoft.com/office/drawing/2014/main" id="{136CCBB2-BA3A-405C-9C7B-3028B7D0DB1D}"/>
              </a:ext>
            </a:extLst>
          </p:cNvPr>
          <p:cNvSpPr txBox="1"/>
          <p:nvPr/>
        </p:nvSpPr>
        <p:spPr>
          <a:xfrm>
            <a:off x="673100" y="419100"/>
            <a:ext cx="8813800" cy="523220"/>
          </a:xfrm>
          <a:prstGeom prst="rect">
            <a:avLst/>
          </a:prstGeom>
          <a:noFill/>
        </p:spPr>
        <p:txBody>
          <a:bodyPr wrap="square" rtlCol="0">
            <a:spAutoFit/>
          </a:bodyPr>
          <a:lstStyle/>
          <a:p>
            <a:r>
              <a:rPr lang="en-GB" sz="2800" dirty="0">
                <a:solidFill>
                  <a:srgbClr val="00B0F0"/>
                </a:solidFill>
                <a:latin typeface="Lucida Bright" panose="02040602050505020304" pitchFamily="18" charset="0"/>
              </a:rPr>
              <a:t>Year 1 Learning Overview </a:t>
            </a:r>
          </a:p>
        </p:txBody>
      </p:sp>
    </p:spTree>
    <p:extLst>
      <p:ext uri="{BB962C8B-B14F-4D97-AF65-F5344CB8AC3E}">
        <p14:creationId xmlns:p14="http://schemas.microsoft.com/office/powerpoint/2010/main" val="800849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300" y="312586"/>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93300" y="1157255"/>
            <a:ext cx="9076266" cy="3661487"/>
          </a:xfrm>
        </p:spPr>
        <p:txBody>
          <a:bodyPr>
            <a:noAutofit/>
          </a:bodyPr>
          <a:lstStyle/>
          <a:p>
            <a:r>
              <a:rPr lang="en-US" sz="2400" dirty="0">
                <a:solidFill>
                  <a:schemeClr val="tx1"/>
                </a:solidFill>
                <a:latin typeface="Lucida Bright" panose="02040602050505020304" pitchFamily="18" charset="0"/>
              </a:rPr>
              <a:t>The following RSHE topics are taught to each year group in an age appropriate way:</a:t>
            </a:r>
          </a:p>
          <a:p>
            <a:pPr lvl="1">
              <a:spcBef>
                <a:spcPts val="0"/>
              </a:spcBef>
            </a:pPr>
            <a:r>
              <a:rPr lang="en-GB" sz="2200" dirty="0">
                <a:solidFill>
                  <a:schemeClr val="tx1"/>
                </a:solidFill>
                <a:latin typeface="Lucida Bright" panose="02040602050505020304" pitchFamily="18" charset="0"/>
                <a:ea typeface="Calibri" panose="020F0502020204030204" pitchFamily="34" charset="0"/>
                <a:cs typeface="Times New Roman" panose="02020603050405020304" pitchFamily="18" charset="0"/>
              </a:rPr>
              <a:t>Families &amp; People who Care for Me</a:t>
            </a:r>
          </a:p>
          <a:p>
            <a:pPr lvl="1">
              <a:spcBef>
                <a:spcPts val="0"/>
              </a:spcBef>
            </a:pPr>
            <a:r>
              <a:rPr lang="en-GB" sz="2200" dirty="0">
                <a:solidFill>
                  <a:schemeClr val="tx1"/>
                </a:solidFill>
                <a:latin typeface="Lucida Bright" panose="02040602050505020304" pitchFamily="18" charset="0"/>
              </a:rPr>
              <a:t>Caring Friendships</a:t>
            </a:r>
          </a:p>
          <a:p>
            <a:pPr lvl="1" fontAlgn="ctr">
              <a:spcBef>
                <a:spcPts val="0"/>
              </a:spcBef>
            </a:pPr>
            <a:r>
              <a:rPr lang="en-GB" sz="2200" dirty="0">
                <a:solidFill>
                  <a:schemeClr val="tx1"/>
                </a:solidFill>
                <a:latin typeface="Lucida Bright" panose="02040602050505020304" pitchFamily="18" charset="0"/>
              </a:rPr>
              <a:t>Respectful Relationships</a:t>
            </a:r>
          </a:p>
          <a:p>
            <a:pPr lvl="1" fontAlgn="ctr">
              <a:spcBef>
                <a:spcPts val="0"/>
              </a:spcBef>
            </a:pPr>
            <a:r>
              <a:rPr lang="en-GB" sz="2200" dirty="0">
                <a:solidFill>
                  <a:schemeClr val="tx1"/>
                </a:solidFill>
                <a:latin typeface="Lucida Bright" panose="02040602050505020304" pitchFamily="18" charset="0"/>
              </a:rPr>
              <a:t>Online Relationships</a:t>
            </a:r>
          </a:p>
          <a:p>
            <a:pPr lvl="1" fontAlgn="ctr">
              <a:spcBef>
                <a:spcPts val="0"/>
              </a:spcBef>
            </a:pPr>
            <a:r>
              <a:rPr lang="en-GB" sz="2200" dirty="0">
                <a:solidFill>
                  <a:schemeClr val="tx1"/>
                </a:solidFill>
                <a:latin typeface="Lucida Bright" panose="02040602050505020304" pitchFamily="18" charset="0"/>
              </a:rPr>
              <a:t>Being Safe</a:t>
            </a:r>
          </a:p>
          <a:p>
            <a:pPr lvl="1" fontAlgn="ctr">
              <a:spcBef>
                <a:spcPts val="0"/>
              </a:spcBef>
            </a:pPr>
            <a:r>
              <a:rPr lang="en-GB" sz="2200" dirty="0">
                <a:solidFill>
                  <a:schemeClr val="tx1"/>
                </a:solidFill>
                <a:latin typeface="Lucida Bright" panose="02040602050505020304" pitchFamily="18" charset="0"/>
              </a:rPr>
              <a:t>Mental Wellbeing</a:t>
            </a:r>
          </a:p>
          <a:p>
            <a:pPr lvl="1" fontAlgn="ctr">
              <a:spcBef>
                <a:spcPts val="0"/>
              </a:spcBef>
            </a:pPr>
            <a:r>
              <a:rPr lang="en-GB" sz="2200" dirty="0">
                <a:solidFill>
                  <a:schemeClr val="tx1"/>
                </a:solidFill>
                <a:latin typeface="Lucida Bright" panose="02040602050505020304" pitchFamily="18" charset="0"/>
              </a:rPr>
              <a:t>Internet Safety and Harms</a:t>
            </a:r>
          </a:p>
          <a:p>
            <a:pPr lvl="1" fontAlgn="ctr">
              <a:spcBef>
                <a:spcPts val="0"/>
              </a:spcBef>
            </a:pPr>
            <a:r>
              <a:rPr lang="en-GB" sz="2200" dirty="0">
                <a:solidFill>
                  <a:schemeClr val="tx1"/>
                </a:solidFill>
                <a:latin typeface="Lucida Bright" panose="02040602050505020304" pitchFamily="18" charset="0"/>
              </a:rPr>
              <a:t>Physical Health and Fitness</a:t>
            </a:r>
          </a:p>
          <a:p>
            <a:pPr lvl="1" fontAlgn="ctr">
              <a:spcBef>
                <a:spcPts val="0"/>
              </a:spcBef>
            </a:pPr>
            <a:r>
              <a:rPr lang="en-GB" sz="2200" dirty="0">
                <a:solidFill>
                  <a:schemeClr val="tx1"/>
                </a:solidFill>
                <a:latin typeface="Lucida Bright" panose="02040602050505020304" pitchFamily="18" charset="0"/>
              </a:rPr>
              <a:t>Healthy Eating</a:t>
            </a:r>
          </a:p>
          <a:p>
            <a:pPr lvl="1" fontAlgn="ctr">
              <a:spcBef>
                <a:spcPts val="0"/>
              </a:spcBef>
            </a:pPr>
            <a:r>
              <a:rPr lang="en-GB" sz="2200" dirty="0">
                <a:solidFill>
                  <a:schemeClr val="tx1"/>
                </a:solidFill>
                <a:latin typeface="Lucida Bright" panose="02040602050505020304" pitchFamily="18" charset="0"/>
              </a:rPr>
              <a:t>Drugs, Alcohol and Tobacco</a:t>
            </a:r>
          </a:p>
          <a:p>
            <a:pPr lvl="1" fontAlgn="ctr">
              <a:spcBef>
                <a:spcPts val="0"/>
              </a:spcBef>
            </a:pPr>
            <a:r>
              <a:rPr lang="en-GB" sz="2200" dirty="0">
                <a:solidFill>
                  <a:schemeClr val="tx1"/>
                </a:solidFill>
                <a:latin typeface="Lucida Bright" panose="02040602050505020304" pitchFamily="18" charset="0"/>
              </a:rPr>
              <a:t>Health and Prevention</a:t>
            </a:r>
          </a:p>
          <a:p>
            <a:pPr lvl="1" fontAlgn="ctr">
              <a:spcBef>
                <a:spcPts val="0"/>
              </a:spcBef>
            </a:pPr>
            <a:r>
              <a:rPr lang="en-GB" sz="2200" dirty="0">
                <a:solidFill>
                  <a:schemeClr val="tx1"/>
                </a:solidFill>
                <a:latin typeface="Lucida Bright" panose="02040602050505020304" pitchFamily="18" charset="0"/>
              </a:rPr>
              <a:t>First Aid</a:t>
            </a:r>
          </a:p>
          <a:p>
            <a:pPr lvl="1" fontAlgn="ctr">
              <a:spcBef>
                <a:spcPts val="0"/>
              </a:spcBef>
            </a:pPr>
            <a:r>
              <a:rPr lang="en-GB" sz="2200" dirty="0">
                <a:solidFill>
                  <a:schemeClr val="tx1"/>
                </a:solidFill>
                <a:latin typeface="Lucida Bright" panose="02040602050505020304" pitchFamily="18" charset="0"/>
              </a:rPr>
              <a:t>Changing Adolescent Body</a:t>
            </a:r>
          </a:p>
          <a:p>
            <a:pPr lvl="1" fontAlgn="ctr">
              <a:spcBef>
                <a:spcPts val="0"/>
              </a:spcBef>
            </a:pPr>
            <a:r>
              <a:rPr lang="en-GB" sz="2200" dirty="0">
                <a:solidFill>
                  <a:schemeClr val="tx1"/>
                </a:solidFill>
                <a:latin typeface="Lucida Bright" panose="02040602050505020304" pitchFamily="18" charset="0"/>
              </a:rPr>
              <a:t>Sex Education (Year 6 only)</a:t>
            </a:r>
          </a:p>
        </p:txBody>
      </p:sp>
    </p:spTree>
    <p:extLst>
      <p:ext uri="{BB962C8B-B14F-4D97-AF65-F5344CB8AC3E}">
        <p14:creationId xmlns:p14="http://schemas.microsoft.com/office/powerpoint/2010/main" val="176591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446" y="839059"/>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42152" y="1849982"/>
            <a:ext cx="8683375" cy="3661487"/>
          </a:xfrm>
        </p:spPr>
        <p:txBody>
          <a:bodyPr>
            <a:normAutofit fontScale="92500" lnSpcReduction="10000"/>
          </a:bodyPr>
          <a:lstStyle/>
          <a:p>
            <a:r>
              <a:rPr lang="en-GB" sz="2800" dirty="0">
                <a:solidFill>
                  <a:schemeClr val="tx2"/>
                </a:solidFill>
                <a:latin typeface="Lucida Bright" panose="02040602050505020304" pitchFamily="18" charset="0"/>
              </a:rPr>
              <a:t>All parts of RSHE, except the Sex Education, are compulsory for Primary age children. Further information about the full RSHE content for Year 1 can be found further below.</a:t>
            </a:r>
          </a:p>
          <a:p>
            <a:r>
              <a:rPr lang="en-GB" sz="2800" dirty="0">
                <a:solidFill>
                  <a:schemeClr val="tx2"/>
                </a:solidFill>
                <a:latin typeface="Lucida Bright" panose="02040602050505020304" pitchFamily="18" charset="0"/>
              </a:rPr>
              <a:t>RSHE is taught across our whole curriculum and across the whole school year, including on Values Days. </a:t>
            </a:r>
          </a:p>
          <a:p>
            <a:r>
              <a:rPr lang="en-GB" sz="2800" dirty="0">
                <a:solidFill>
                  <a:schemeClr val="tx2"/>
                </a:solidFill>
                <a:latin typeface="Lucida Bright" panose="02040602050505020304" pitchFamily="18" charset="0"/>
              </a:rPr>
              <a:t>If you have any concerns about any aspects of RSHE learning, please speak to me or Mrs Morgan.</a:t>
            </a:r>
            <a:endParaRPr lang="en-GB" dirty="0">
              <a:solidFill>
                <a:schemeClr val="tx2"/>
              </a:solidFill>
            </a:endParaRPr>
          </a:p>
          <a:p>
            <a:endParaRPr lang="en-GB" dirty="0"/>
          </a:p>
        </p:txBody>
      </p:sp>
    </p:spTree>
    <p:extLst>
      <p:ext uri="{BB962C8B-B14F-4D97-AF65-F5344CB8AC3E}">
        <p14:creationId xmlns:p14="http://schemas.microsoft.com/office/powerpoint/2010/main" val="80956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8901"/>
            <a:ext cx="8596668" cy="634539"/>
          </a:xfrm>
        </p:spPr>
        <p:txBody>
          <a:bodyPr>
            <a:noAutofit/>
          </a:bodyPr>
          <a:lstStyle/>
          <a:p>
            <a:r>
              <a:rPr lang="en-GB" sz="4000" b="1" dirty="0">
                <a:solidFill>
                  <a:schemeClr val="accent1">
                    <a:lumMod val="75000"/>
                  </a:schemeClr>
                </a:solidFill>
                <a:latin typeface="Lucida Bright" panose="02040602050505020304" pitchFamily="18" charset="0"/>
              </a:rPr>
              <a:t>High 5 Reward</a:t>
            </a:r>
          </a:p>
        </p:txBody>
      </p:sp>
      <p:sp>
        <p:nvSpPr>
          <p:cNvPr id="3" name="Content Placeholder 2"/>
          <p:cNvSpPr>
            <a:spLocks noGrp="1"/>
          </p:cNvSpPr>
          <p:nvPr>
            <p:ph idx="1"/>
          </p:nvPr>
        </p:nvSpPr>
        <p:spPr>
          <a:xfrm>
            <a:off x="6096000" y="739895"/>
            <a:ext cx="5132410" cy="2689105"/>
          </a:xfrm>
        </p:spPr>
        <p:txBody>
          <a:bodyPr>
            <a:noAutofit/>
          </a:bodyPr>
          <a:lstStyle/>
          <a:p>
            <a:pPr marL="0" indent="0">
              <a:buNone/>
            </a:pPr>
            <a:r>
              <a:rPr lang="en-US" sz="2400" dirty="0">
                <a:solidFill>
                  <a:schemeClr val="tx1"/>
                </a:solidFill>
                <a:latin typeface="Lucida Bright" panose="02040602050505020304" pitchFamily="18" charset="0"/>
              </a:rPr>
              <a:t>The Heathlands High 5 is our way of celebrating children who fully embrace school life by: coming to school every day, regularly practicing reading, earning lots of Value Points, wearing the correct uniform and regularly completing homework. </a:t>
            </a:r>
          </a:p>
          <a:p>
            <a:pPr marL="0" indent="0">
              <a:buNone/>
            </a:pPr>
            <a:r>
              <a:rPr lang="en-US" sz="2400" dirty="0">
                <a:solidFill>
                  <a:schemeClr val="tx1"/>
                </a:solidFill>
                <a:latin typeface="Lucida Bright" panose="02040602050505020304" pitchFamily="18" charset="0"/>
              </a:rPr>
              <a:t>Children get three opportunities per year to earn this reward, and all children who succeed are invited to a special reward event, such as inflatables, a movie afternoon or a water fight!</a:t>
            </a:r>
          </a:p>
          <a:p>
            <a:pPr marL="0" indent="0">
              <a:buNone/>
            </a:pPr>
            <a:endParaRPr lang="en-US" sz="24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38FC26A9-D875-4A27-A53C-D6451D62FEC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57033" y="750595"/>
            <a:ext cx="5132410" cy="5472869"/>
          </a:xfrm>
          <a:prstGeom prst="rect">
            <a:avLst/>
          </a:prstGeom>
        </p:spPr>
      </p:pic>
    </p:spTree>
    <p:extLst>
      <p:ext uri="{BB962C8B-B14F-4D97-AF65-F5344CB8AC3E}">
        <p14:creationId xmlns:p14="http://schemas.microsoft.com/office/powerpoint/2010/main" val="2415116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4101" y="943012"/>
            <a:ext cx="5078241" cy="703811"/>
          </a:xfrm>
        </p:spPr>
        <p:txBody>
          <a:bodyPr>
            <a:noAutofit/>
          </a:bodyPr>
          <a:lstStyle/>
          <a:p>
            <a:r>
              <a:rPr lang="en-GB" sz="4000" b="1" dirty="0">
                <a:solidFill>
                  <a:schemeClr val="accent1">
                    <a:lumMod val="75000"/>
                  </a:schemeClr>
                </a:solidFill>
                <a:latin typeface="Lucida Bright" panose="02040602050505020304" pitchFamily="18" charset="0"/>
              </a:rPr>
              <a:t>Reading Challenge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019597"/>
            <a:ext cx="9109167" cy="3789019"/>
          </a:xfrm>
        </p:spPr>
        <p:txBody>
          <a:bodyPr>
            <a:noAutofit/>
          </a:bodyPr>
          <a:lstStyle/>
          <a:p>
            <a:r>
              <a:rPr lang="en-GB" sz="2400" dirty="0">
                <a:solidFill>
                  <a:schemeClr val="tx2"/>
                </a:solidFill>
                <a:latin typeface="Lucida Bright" panose="02040602050505020304" pitchFamily="18" charset="0"/>
              </a:rPr>
              <a:t>Children are encouraged to ‘Go for Gold’ and read at least 50 times each term with the aim of reading a school reading book at home </a:t>
            </a:r>
            <a:r>
              <a:rPr lang="en-GB" sz="2400" b="1" u="sng" dirty="0">
                <a:solidFill>
                  <a:schemeClr val="tx2"/>
                </a:solidFill>
                <a:latin typeface="Lucida Bright" panose="02040602050505020304" pitchFamily="18" charset="0"/>
              </a:rPr>
              <a:t>at least four times </a:t>
            </a:r>
            <a:r>
              <a:rPr lang="en-GB" sz="2400" dirty="0">
                <a:solidFill>
                  <a:schemeClr val="tx2"/>
                </a:solidFill>
                <a:latin typeface="Lucida Bright" panose="02040602050505020304" pitchFamily="18" charset="0"/>
              </a:rPr>
              <a:t>a week. </a:t>
            </a:r>
          </a:p>
          <a:p>
            <a:r>
              <a:rPr lang="en-GB" sz="2400" dirty="0">
                <a:solidFill>
                  <a:schemeClr val="tx2"/>
                </a:solidFill>
                <a:latin typeface="Lucida Bright" panose="02040602050505020304" pitchFamily="18" charset="0"/>
              </a:rPr>
              <a:t>‘Reads’ simply need to be ticked off in the ‘School Book’ section of our Reading Diaries; comments do not have to be made every day. </a:t>
            </a:r>
          </a:p>
          <a:p>
            <a:r>
              <a:rPr lang="en-GB" sz="2400" dirty="0">
                <a:solidFill>
                  <a:schemeClr val="tx2"/>
                </a:solidFill>
                <a:latin typeface="Lucida Bright" panose="02040602050505020304" pitchFamily="18" charset="0"/>
              </a:rPr>
              <a:t>Extra ‘reads’ can be earned each day by reading other texts such as story books, information books, comics or magazines from home, or Read for Pleasure books from school. These ‘reads’ need to be ticked in the ‘Read for Pleasure’ section of Reading Diaries.</a:t>
            </a:r>
            <a:endParaRPr lang="en-GB" dirty="0">
              <a:solidFill>
                <a:schemeClr val="tx2"/>
              </a:solidFill>
            </a:endParaRPr>
          </a:p>
        </p:txBody>
      </p:sp>
      <p:pic>
        <p:nvPicPr>
          <p:cNvPr id="6" name="Picture 5">
            <a:extLst>
              <a:ext uri="{FF2B5EF4-FFF2-40B4-BE49-F238E27FC236}">
                <a16:creationId xmlns:a16="http://schemas.microsoft.com/office/drawing/2014/main" id="{5B095231-8A50-4817-96EE-E93EF00AFF3D}"/>
              </a:ext>
            </a:extLst>
          </p:cNvPr>
          <p:cNvPicPr>
            <a:picLocks noChangeAspect="1"/>
          </p:cNvPicPr>
          <p:nvPr/>
        </p:nvPicPr>
        <p:blipFill>
          <a:blip r:embed="rId2"/>
          <a:stretch>
            <a:fillRect/>
          </a:stretch>
        </p:blipFill>
        <p:spPr>
          <a:xfrm>
            <a:off x="919592" y="130211"/>
            <a:ext cx="1349475" cy="1727328"/>
          </a:xfrm>
          <a:prstGeom prst="rect">
            <a:avLst/>
          </a:prstGeom>
        </p:spPr>
      </p:pic>
    </p:spTree>
    <p:extLst>
      <p:ext uri="{BB962C8B-B14F-4D97-AF65-F5344CB8AC3E}">
        <p14:creationId xmlns:p14="http://schemas.microsoft.com/office/powerpoint/2010/main" val="133044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2239" y="840795"/>
            <a:ext cx="5335090" cy="703811"/>
          </a:xfrm>
        </p:spPr>
        <p:txBody>
          <a:bodyPr>
            <a:normAutofit fontScale="90000"/>
          </a:bodyPr>
          <a:lstStyle/>
          <a:p>
            <a:r>
              <a:rPr lang="en-GB" sz="4000" b="1" dirty="0">
                <a:solidFill>
                  <a:schemeClr val="accent1">
                    <a:lumMod val="75000"/>
                  </a:schemeClr>
                </a:solidFill>
                <a:latin typeface="Lucida Bright" panose="02040602050505020304" pitchFamily="18" charset="0"/>
              </a:rPr>
              <a:t>Homework in </a:t>
            </a:r>
            <a:r>
              <a:rPr lang="en-GB" sz="4000" b="1" dirty="0">
                <a:solidFill>
                  <a:srgbClr val="00B0F0"/>
                </a:solidFill>
                <a:latin typeface="Lucida Bright" panose="02040602050505020304" pitchFamily="18" charset="0"/>
              </a:rPr>
              <a:t>Year 1</a:t>
            </a:r>
            <a:endParaRPr lang="en-GB" sz="4000" b="1" dirty="0">
              <a:solidFill>
                <a:srgbClr val="00B0F0"/>
              </a:solidFill>
            </a:endParaRPr>
          </a:p>
        </p:txBody>
      </p:sp>
      <p:sp>
        <p:nvSpPr>
          <p:cNvPr id="3" name="Content Placeholder 2"/>
          <p:cNvSpPr>
            <a:spLocks noGrp="1"/>
          </p:cNvSpPr>
          <p:nvPr>
            <p:ph idx="1"/>
          </p:nvPr>
        </p:nvSpPr>
        <p:spPr>
          <a:xfrm>
            <a:off x="434339" y="3016053"/>
            <a:ext cx="9519092" cy="1648955"/>
          </a:xfrm>
        </p:spPr>
        <p:txBody>
          <a:bodyPr>
            <a:noAutofit/>
          </a:bodyPr>
          <a:lstStyle/>
          <a:p>
            <a:r>
              <a:rPr lang="en-GB" sz="3200" dirty="0">
                <a:solidFill>
                  <a:schemeClr val="tx2"/>
                </a:solidFill>
                <a:latin typeface="Lucida Bright" panose="02040602050505020304" pitchFamily="18" charset="0"/>
              </a:rPr>
              <a:t>Weekly phonics homework on phonemes covered during the week. </a:t>
            </a:r>
          </a:p>
          <a:p>
            <a:endParaRPr lang="en-US" sz="3200" dirty="0">
              <a:solidFill>
                <a:schemeClr val="tx2"/>
              </a:solidFill>
              <a:latin typeface="Lucida Bright" panose="02040602050505020304" pitchFamily="18" charset="0"/>
            </a:endParaRPr>
          </a:p>
        </p:txBody>
      </p:sp>
      <p:pic>
        <p:nvPicPr>
          <p:cNvPr id="5" name="Picture 4">
            <a:extLst>
              <a:ext uri="{FF2B5EF4-FFF2-40B4-BE49-F238E27FC236}">
                <a16:creationId xmlns:a16="http://schemas.microsoft.com/office/drawing/2014/main" id="{666BC413-F9EB-421E-99D6-0900F243758A}"/>
              </a:ext>
            </a:extLst>
          </p:cNvPr>
          <p:cNvPicPr>
            <a:picLocks noChangeAspect="1"/>
          </p:cNvPicPr>
          <p:nvPr/>
        </p:nvPicPr>
        <p:blipFill>
          <a:blip r:embed="rId2"/>
          <a:stretch>
            <a:fillRect/>
          </a:stretch>
        </p:blipFill>
        <p:spPr>
          <a:xfrm>
            <a:off x="851858" y="363938"/>
            <a:ext cx="1428949" cy="1829055"/>
          </a:xfrm>
          <a:prstGeom prst="rect">
            <a:avLst/>
          </a:prstGeom>
        </p:spPr>
      </p:pic>
    </p:spTree>
    <p:extLst>
      <p:ext uri="{BB962C8B-B14F-4D97-AF65-F5344CB8AC3E}">
        <p14:creationId xmlns:p14="http://schemas.microsoft.com/office/powerpoint/2010/main" val="2945492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5915" y="845962"/>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8637" y="2494192"/>
            <a:ext cx="10391505" cy="3246979"/>
          </a:xfrm>
        </p:spPr>
        <p:txBody>
          <a:bodyPr>
            <a:noAutofit/>
          </a:bodyPr>
          <a:lstStyle/>
          <a:p>
            <a:r>
              <a:rPr lang="en-US" sz="2800" dirty="0">
                <a:solidFill>
                  <a:schemeClr val="tx2"/>
                </a:solidFill>
                <a:latin typeface="Lucida Bright" panose="02040602050505020304" pitchFamily="18" charset="0"/>
              </a:rPr>
              <a:t>Good attendance is considered 96% or above.</a:t>
            </a:r>
          </a:p>
          <a:p>
            <a:r>
              <a:rPr lang="en-US" sz="2800" dirty="0">
                <a:solidFill>
                  <a:schemeClr val="tx2"/>
                </a:solidFill>
                <a:latin typeface="Lucida Bright" panose="02040602050505020304" pitchFamily="18" charset="0"/>
              </a:rPr>
              <a:t>To earn the High 5 Reward each term requires no more than two days of </a:t>
            </a:r>
            <a:r>
              <a:rPr lang="en-US" sz="2800" dirty="0" err="1">
                <a:solidFill>
                  <a:schemeClr val="tx2"/>
                </a:solidFill>
                <a:latin typeface="Lucida Bright" panose="02040602050505020304" pitchFamily="18" charset="0"/>
              </a:rPr>
              <a:t>authorised</a:t>
            </a:r>
            <a:r>
              <a:rPr lang="en-US" sz="2800" dirty="0">
                <a:solidFill>
                  <a:schemeClr val="tx2"/>
                </a:solidFill>
                <a:latin typeface="Lucida Bright" panose="02040602050505020304" pitchFamily="18" charset="0"/>
              </a:rPr>
              <a:t> absence (no holidays).</a:t>
            </a:r>
          </a:p>
          <a:p>
            <a:r>
              <a:rPr lang="en-GB" sz="2800" dirty="0">
                <a:solidFill>
                  <a:schemeClr val="tx2"/>
                </a:solidFill>
                <a:latin typeface="Lucida Bright" panose="02040602050505020304" pitchFamily="18" charset="0"/>
              </a:rPr>
              <a:t>Trust us to look after your child, even when they might be feeling a little unwell, we will always call if we feel they need to go home. Staff can also administer medicine to children with parental permission.</a:t>
            </a:r>
          </a:p>
        </p:txBody>
      </p:sp>
      <p:pic>
        <p:nvPicPr>
          <p:cNvPr id="5" name="Picture 4">
            <a:extLst>
              <a:ext uri="{FF2B5EF4-FFF2-40B4-BE49-F238E27FC236}">
                <a16:creationId xmlns:a16="http://schemas.microsoft.com/office/drawing/2014/main" id="{636F5E66-D6AB-4D3F-8D50-D595AB45BF0C}"/>
              </a:ext>
            </a:extLst>
          </p:cNvPr>
          <p:cNvPicPr>
            <a:picLocks noChangeAspect="1"/>
          </p:cNvPicPr>
          <p:nvPr/>
        </p:nvPicPr>
        <p:blipFill>
          <a:blip r:embed="rId2"/>
          <a:stretch>
            <a:fillRect/>
          </a:stretch>
        </p:blipFill>
        <p:spPr>
          <a:xfrm>
            <a:off x="868791" y="465538"/>
            <a:ext cx="1428949" cy="1829055"/>
          </a:xfrm>
          <a:prstGeom prst="rect">
            <a:avLst/>
          </a:prstGeom>
        </p:spPr>
      </p:pic>
    </p:spTree>
    <p:extLst>
      <p:ext uri="{BB962C8B-B14F-4D97-AF65-F5344CB8AC3E}">
        <p14:creationId xmlns:p14="http://schemas.microsoft.com/office/powerpoint/2010/main" val="2202597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9494" y="872706"/>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0172" y="2443940"/>
            <a:ext cx="9975428" cy="2876205"/>
          </a:xfrm>
        </p:spPr>
        <p:txBody>
          <a:bodyPr>
            <a:noAutofit/>
          </a:bodyPr>
          <a:lstStyle/>
          <a:p>
            <a:r>
              <a:rPr lang="en-GB" sz="2800" dirty="0">
                <a:solidFill>
                  <a:schemeClr val="tx2"/>
                </a:solidFill>
                <a:latin typeface="Lucida Bright" panose="02040602050505020304" pitchFamily="18" charset="0"/>
              </a:rPr>
              <a:t>Remember term time holidays will not be authorised unless there are </a:t>
            </a:r>
            <a:r>
              <a:rPr lang="en-GB" sz="2800" b="1" u="sng" dirty="0">
                <a:solidFill>
                  <a:schemeClr val="tx2"/>
                </a:solidFill>
                <a:latin typeface="Lucida Bright" panose="02040602050505020304" pitchFamily="18" charset="0"/>
              </a:rPr>
              <a:t>exceptional circumstances</a:t>
            </a:r>
            <a:r>
              <a:rPr lang="en-GB" sz="2800" dirty="0">
                <a:solidFill>
                  <a:schemeClr val="tx2"/>
                </a:solidFill>
                <a:latin typeface="Lucida Bright" panose="02040602050505020304" pitchFamily="18" charset="0"/>
              </a:rPr>
              <a:t> and you may be fined </a:t>
            </a:r>
            <a:r>
              <a:rPr lang="en-GB" sz="2800" b="1" dirty="0">
                <a:solidFill>
                  <a:schemeClr val="tx2"/>
                </a:solidFill>
                <a:latin typeface="Lucida Bright" panose="02040602050505020304" pitchFamily="18" charset="0"/>
              </a:rPr>
              <a:t>per parent, per child</a:t>
            </a:r>
            <a:r>
              <a:rPr lang="en-GB" sz="2800" dirty="0">
                <a:solidFill>
                  <a:schemeClr val="tx2"/>
                </a:solidFill>
                <a:latin typeface="Lucida Bright" panose="02040602050505020304" pitchFamily="18" charset="0"/>
              </a:rPr>
              <a:t>. </a:t>
            </a:r>
          </a:p>
          <a:p>
            <a:r>
              <a:rPr lang="en-US" sz="2800" dirty="0">
                <a:solidFill>
                  <a:schemeClr val="tx2"/>
                </a:solidFill>
                <a:latin typeface="Lucida Bright" panose="02040602050505020304" pitchFamily="18" charset="0"/>
              </a:rPr>
              <a:t>Being on time is also important, children start learning within five minutes of entering school!</a:t>
            </a:r>
          </a:p>
          <a:p>
            <a:r>
              <a:rPr lang="en-US" sz="2800" dirty="0">
                <a:solidFill>
                  <a:schemeClr val="tx2"/>
                </a:solidFill>
                <a:latin typeface="Lucida Bright" panose="02040602050505020304" pitchFamily="18" charset="0"/>
              </a:rPr>
              <a:t>Further information about attendance and lateness and how we can support you as a school can be found on the below. </a:t>
            </a:r>
          </a:p>
        </p:txBody>
      </p:sp>
      <p:pic>
        <p:nvPicPr>
          <p:cNvPr id="5" name="Picture 4">
            <a:extLst>
              <a:ext uri="{FF2B5EF4-FFF2-40B4-BE49-F238E27FC236}">
                <a16:creationId xmlns:a16="http://schemas.microsoft.com/office/drawing/2014/main" id="{421733D1-D19B-4A54-ACE9-3DB38E386586}"/>
              </a:ext>
            </a:extLst>
          </p:cNvPr>
          <p:cNvPicPr>
            <a:picLocks noChangeAspect="1"/>
          </p:cNvPicPr>
          <p:nvPr/>
        </p:nvPicPr>
        <p:blipFill>
          <a:blip r:embed="rId2"/>
          <a:stretch>
            <a:fillRect/>
          </a:stretch>
        </p:blipFill>
        <p:spPr>
          <a:xfrm>
            <a:off x="877259" y="310083"/>
            <a:ext cx="1428949" cy="1829055"/>
          </a:xfrm>
          <a:prstGeom prst="rect">
            <a:avLst/>
          </a:prstGeom>
        </p:spPr>
      </p:pic>
    </p:spTree>
    <p:extLst>
      <p:ext uri="{BB962C8B-B14F-4D97-AF65-F5344CB8AC3E}">
        <p14:creationId xmlns:p14="http://schemas.microsoft.com/office/powerpoint/2010/main" val="206752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860" y="878822"/>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292744" y="2569110"/>
            <a:ext cx="10343479" cy="2706257"/>
          </a:xfrm>
        </p:spPr>
        <p:txBody>
          <a:bodyPr>
            <a:noAutofit/>
          </a:bodyPr>
          <a:lstStyle/>
          <a:p>
            <a:r>
              <a:rPr lang="en-GB" sz="2800" dirty="0">
                <a:solidFill>
                  <a:schemeClr val="tx2"/>
                </a:solidFill>
                <a:latin typeface="Lucida Bright" panose="02040602050505020304" pitchFamily="18" charset="0"/>
              </a:rPr>
              <a:t>Royal blue jumper, cardigan or fleece </a:t>
            </a:r>
            <a:br>
              <a:rPr lang="en-GB" sz="2800" dirty="0">
                <a:solidFill>
                  <a:schemeClr val="tx2"/>
                </a:solidFill>
                <a:latin typeface="Lucida Bright" panose="02040602050505020304" pitchFamily="18" charset="0"/>
              </a:rPr>
            </a:br>
            <a:r>
              <a:rPr lang="en-GB" sz="2800" dirty="0">
                <a:solidFill>
                  <a:schemeClr val="tx2"/>
                </a:solidFill>
                <a:latin typeface="Lucida Bright" panose="02040602050505020304" pitchFamily="18" charset="0"/>
              </a:rPr>
              <a:t>(with or without school logo)</a:t>
            </a:r>
          </a:p>
          <a:p>
            <a:r>
              <a:rPr lang="en-US" sz="2800" dirty="0">
                <a:solidFill>
                  <a:schemeClr val="tx2"/>
                </a:solidFill>
                <a:latin typeface="Lucida Bright" panose="02040602050505020304" pitchFamily="18" charset="0"/>
              </a:rPr>
              <a:t>White or blue polo shirt or school shirt</a:t>
            </a:r>
          </a:p>
          <a:p>
            <a:r>
              <a:rPr lang="en-US" sz="2800" dirty="0">
                <a:solidFill>
                  <a:schemeClr val="tx2"/>
                </a:solidFill>
                <a:latin typeface="Lucida Bright" panose="02040602050505020304" pitchFamily="18" charset="0"/>
              </a:rPr>
              <a:t>Grey, black or navy trousers, shorts, skirt or dress </a:t>
            </a:r>
            <a:endParaRPr lang="en-GB" sz="2800" dirty="0">
              <a:solidFill>
                <a:schemeClr val="tx2"/>
              </a:solidFill>
              <a:latin typeface="Lucida Bright" panose="02040602050505020304" pitchFamily="18" charset="0"/>
            </a:endParaRPr>
          </a:p>
          <a:p>
            <a:r>
              <a:rPr lang="en-GB" sz="2800" dirty="0">
                <a:solidFill>
                  <a:schemeClr val="tx2"/>
                </a:solidFill>
                <a:latin typeface="Lucida Bright" panose="02040602050505020304" pitchFamily="18" charset="0"/>
              </a:rPr>
              <a:t>Fully black footwear</a:t>
            </a:r>
          </a:p>
          <a:p>
            <a:r>
              <a:rPr lang="en-GB" sz="2800" dirty="0">
                <a:solidFill>
                  <a:schemeClr val="tx2"/>
                </a:solidFill>
                <a:latin typeface="Lucida Bright" panose="02040602050505020304" pitchFamily="18" charset="0"/>
              </a:rPr>
              <a:t>Blue and white check dress as an option for summer weather </a:t>
            </a:r>
          </a:p>
        </p:txBody>
      </p:sp>
      <p:pic>
        <p:nvPicPr>
          <p:cNvPr id="5" name="Picture 4">
            <a:extLst>
              <a:ext uri="{FF2B5EF4-FFF2-40B4-BE49-F238E27FC236}">
                <a16:creationId xmlns:a16="http://schemas.microsoft.com/office/drawing/2014/main" id="{C89E4A80-DD6D-45FB-B0E1-9E32ACAF7E6E}"/>
              </a:ext>
            </a:extLst>
          </p:cNvPr>
          <p:cNvPicPr>
            <a:picLocks noChangeAspect="1"/>
          </p:cNvPicPr>
          <p:nvPr/>
        </p:nvPicPr>
        <p:blipFill>
          <a:blip r:embed="rId2"/>
          <a:stretch>
            <a:fillRect/>
          </a:stretch>
        </p:blipFill>
        <p:spPr>
          <a:xfrm>
            <a:off x="741792" y="423205"/>
            <a:ext cx="1428949" cy="1829055"/>
          </a:xfrm>
          <a:prstGeom prst="rect">
            <a:avLst/>
          </a:prstGeom>
        </p:spPr>
      </p:pic>
    </p:spTree>
    <p:extLst>
      <p:ext uri="{BB962C8B-B14F-4D97-AF65-F5344CB8AC3E}">
        <p14:creationId xmlns:p14="http://schemas.microsoft.com/office/powerpoint/2010/main" val="1336005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972" y="9268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784124" y="2174723"/>
            <a:ext cx="9911089" cy="3246979"/>
          </a:xfrm>
        </p:spPr>
        <p:txBody>
          <a:bodyPr>
            <a:noAutofit/>
          </a:bodyPr>
          <a:lstStyle/>
          <a:p>
            <a:r>
              <a:rPr lang="en-GB" sz="2400" dirty="0">
                <a:solidFill>
                  <a:schemeClr val="tx1"/>
                </a:solidFill>
                <a:latin typeface="Lucida Bright" panose="02040602050505020304" pitchFamily="18" charset="0"/>
              </a:rPr>
              <a:t>PE Kit</a:t>
            </a:r>
          </a:p>
          <a:p>
            <a:pPr lvl="1"/>
            <a:r>
              <a:rPr lang="en-GB" sz="2400" dirty="0">
                <a:solidFill>
                  <a:schemeClr val="tx1"/>
                </a:solidFill>
                <a:latin typeface="Lucida Bright" panose="02040602050505020304" pitchFamily="18" charset="0"/>
              </a:rPr>
              <a:t>White t-shirt</a:t>
            </a:r>
          </a:p>
          <a:p>
            <a:pPr lvl="1"/>
            <a:r>
              <a:rPr lang="en-GB" sz="2400" dirty="0">
                <a:solidFill>
                  <a:schemeClr val="tx1"/>
                </a:solidFill>
                <a:latin typeface="Lucida Bright" panose="02040602050505020304" pitchFamily="18" charset="0"/>
              </a:rPr>
              <a:t>Black or blue shorts or jogging bottoms </a:t>
            </a:r>
          </a:p>
          <a:p>
            <a:pPr lvl="1"/>
            <a:r>
              <a:rPr lang="en-GB" sz="2400" dirty="0">
                <a:solidFill>
                  <a:schemeClr val="tx1"/>
                </a:solidFill>
                <a:latin typeface="Lucida Bright" panose="02040602050505020304" pitchFamily="18" charset="0"/>
              </a:rPr>
              <a:t>Trainers or plimsolls</a:t>
            </a:r>
          </a:p>
          <a:p>
            <a:r>
              <a:rPr lang="en-US" sz="2400" dirty="0">
                <a:solidFill>
                  <a:schemeClr val="tx1"/>
                </a:solidFill>
                <a:latin typeface="Lucida Bright" panose="02040602050505020304" pitchFamily="18" charset="0"/>
              </a:rPr>
              <a:t>All uniform with the HPS logo on can be purchased online at:</a:t>
            </a:r>
            <a:r>
              <a:rPr lang="en-US" sz="2400" dirty="0">
                <a:latin typeface="Lucida Bright" panose="02040602050505020304" pitchFamily="18" charset="0"/>
              </a:rPr>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r>
              <a:rPr lang="en-US" sz="2400" dirty="0">
                <a:solidFill>
                  <a:schemeClr val="tx1"/>
                </a:solidFill>
                <a:latin typeface="Lucida Bright" panose="02040602050505020304" pitchFamily="18" charset="0"/>
              </a:rPr>
              <a:t>Full uniform, including black footwear, and full school PE kit must be worn every day to earn the High 5 Reward.</a:t>
            </a:r>
          </a:p>
        </p:txBody>
      </p:sp>
      <p:pic>
        <p:nvPicPr>
          <p:cNvPr id="5" name="Picture 4">
            <a:extLst>
              <a:ext uri="{FF2B5EF4-FFF2-40B4-BE49-F238E27FC236}">
                <a16:creationId xmlns:a16="http://schemas.microsoft.com/office/drawing/2014/main" id="{CAFE9D3C-307D-48CC-BD2E-5EB2405AFF5F}"/>
              </a:ext>
            </a:extLst>
          </p:cNvPr>
          <p:cNvPicPr>
            <a:picLocks noChangeAspect="1"/>
          </p:cNvPicPr>
          <p:nvPr/>
        </p:nvPicPr>
        <p:blipFill>
          <a:blip r:embed="rId3"/>
          <a:stretch>
            <a:fillRect/>
          </a:stretch>
        </p:blipFill>
        <p:spPr>
          <a:xfrm>
            <a:off x="784125" y="171605"/>
            <a:ext cx="1428949" cy="1829055"/>
          </a:xfrm>
          <a:prstGeom prst="rect">
            <a:avLst/>
          </a:prstGeom>
        </p:spPr>
      </p:pic>
    </p:spTree>
    <p:extLst>
      <p:ext uri="{BB962C8B-B14F-4D97-AF65-F5344CB8AC3E}">
        <p14:creationId xmlns:p14="http://schemas.microsoft.com/office/powerpoint/2010/main" val="2516550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932" y="8760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Values</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86804"/>
            <a:ext cx="9100458" cy="477654"/>
          </a:xfrm>
        </p:spPr>
        <p:txBody>
          <a:bodyPr>
            <a:noAutofit/>
          </a:bodyPr>
          <a:lstStyle/>
          <a:p>
            <a:r>
              <a:rPr lang="en-US" sz="2400" dirty="0">
                <a:solidFill>
                  <a:schemeClr val="tx1"/>
                </a:solidFill>
                <a:latin typeface="Lucida Bright" panose="02040602050505020304" pitchFamily="18" charset="0"/>
              </a:rPr>
              <a:t>Children earn Value Points from all adults within school by demonstrating any of our school Values in their learning or </a:t>
            </a:r>
            <a:r>
              <a:rPr lang="en-US" sz="2400" dirty="0" err="1">
                <a:solidFill>
                  <a:schemeClr val="tx1"/>
                </a:solidFill>
                <a:latin typeface="Lucida Bright" panose="02040602050505020304" pitchFamily="18" charset="0"/>
              </a:rPr>
              <a:t>behaviour</a:t>
            </a:r>
            <a:r>
              <a:rPr lang="en-US" sz="2400" dirty="0">
                <a:solidFill>
                  <a:schemeClr val="tx1"/>
                </a:solidFill>
                <a:latin typeface="Lucida Bright" panose="02040602050505020304" pitchFamily="18" charset="0"/>
              </a:rPr>
              <a:t>.</a:t>
            </a:r>
          </a:p>
          <a:p>
            <a:r>
              <a:rPr lang="en-US" sz="2400" dirty="0">
                <a:solidFill>
                  <a:schemeClr val="tx1"/>
                </a:solidFill>
                <a:latin typeface="Lucida Bright" panose="02040602050505020304" pitchFamily="18" charset="0"/>
              </a:rPr>
              <a:t>Every Value Point awarded is recorded and goes towards individual and House Team totals.</a:t>
            </a:r>
          </a:p>
          <a:p>
            <a:r>
              <a:rPr lang="en-US" sz="2400" dirty="0">
                <a:solidFill>
                  <a:schemeClr val="tx1"/>
                </a:solidFill>
                <a:latin typeface="Lucida Bright" panose="02040602050505020304" pitchFamily="18" charset="0"/>
              </a:rPr>
              <a:t>Children need to earn 40 or more Value Points per term to earn the High 5 Reward.</a:t>
            </a:r>
            <a:endParaRPr lang="en-US" sz="2000" dirty="0">
              <a:solidFill>
                <a:schemeClr val="tx1"/>
              </a:solidFill>
              <a:latin typeface="Lucida Bright" panose="02040602050505020304" pitchFamily="18" charset="0"/>
            </a:endParaRPr>
          </a:p>
          <a:p>
            <a:endParaRPr lang="en-US" sz="2000" dirty="0">
              <a:latin typeface="Lucida Bright" panose="02040602050505020304" pitchFamily="18" charset="0"/>
            </a:endParaRPr>
          </a:p>
        </p:txBody>
      </p:sp>
      <p:pic>
        <p:nvPicPr>
          <p:cNvPr id="4" name="Picture 3">
            <a:extLst>
              <a:ext uri="{FF2B5EF4-FFF2-40B4-BE49-F238E27FC236}">
                <a16:creationId xmlns:a16="http://schemas.microsoft.com/office/drawing/2014/main" id="{8B367BF5-BF65-49FF-919C-33FAF6B03278}"/>
              </a:ext>
            </a:extLst>
          </p:cNvPr>
          <p:cNvPicPr>
            <a:picLocks noChangeAspect="1"/>
          </p:cNvPicPr>
          <p:nvPr/>
        </p:nvPicPr>
        <p:blipFill>
          <a:blip r:embed="rId2"/>
          <a:stretch>
            <a:fillRect/>
          </a:stretch>
        </p:blipFill>
        <p:spPr>
          <a:xfrm>
            <a:off x="1791787" y="5559691"/>
            <a:ext cx="6614160" cy="941832"/>
          </a:xfrm>
          <a:prstGeom prst="rect">
            <a:avLst/>
          </a:prstGeom>
        </p:spPr>
      </p:pic>
      <p:pic>
        <p:nvPicPr>
          <p:cNvPr id="7" name="Picture 6">
            <a:extLst>
              <a:ext uri="{FF2B5EF4-FFF2-40B4-BE49-F238E27FC236}">
                <a16:creationId xmlns:a16="http://schemas.microsoft.com/office/drawing/2014/main" id="{38A66F69-1810-4D31-B12E-08FA946F54AE}"/>
              </a:ext>
            </a:extLst>
          </p:cNvPr>
          <p:cNvPicPr>
            <a:picLocks noChangeAspect="1"/>
          </p:cNvPicPr>
          <p:nvPr/>
        </p:nvPicPr>
        <p:blipFill>
          <a:blip r:embed="rId3"/>
          <a:stretch>
            <a:fillRect/>
          </a:stretch>
        </p:blipFill>
        <p:spPr>
          <a:xfrm>
            <a:off x="885725" y="186420"/>
            <a:ext cx="1428949" cy="1829055"/>
          </a:xfrm>
          <a:prstGeom prst="rect">
            <a:avLst/>
          </a:prstGeom>
        </p:spPr>
      </p:pic>
    </p:spTree>
    <p:extLst>
      <p:ext uri="{BB962C8B-B14F-4D97-AF65-F5344CB8AC3E}">
        <p14:creationId xmlns:p14="http://schemas.microsoft.com/office/powerpoint/2010/main" val="238824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229589" y="2272794"/>
            <a:ext cx="10955481" cy="3190617"/>
          </a:xfrm>
          <a:prstGeom prst="rect">
            <a:avLst/>
          </a:prstGeom>
        </p:spPr>
        <p:txBody>
          <a:bodyPr wrap="square">
            <a:spAutoFit/>
          </a:bodyPr>
          <a:lstStyle/>
          <a:p>
            <a:pPr marL="457200" indent="-457200">
              <a:spcBef>
                <a:spcPts val="1000"/>
              </a:spcBef>
              <a:buClr>
                <a:srgbClr val="549E39"/>
              </a:buClr>
              <a:buSzPct val="80000"/>
              <a:buFont typeface="Arial" panose="020B0604020202020204" pitchFamily="34" charset="0"/>
              <a:buChar char="•"/>
            </a:pPr>
            <a:r>
              <a:rPr lang="en-US" sz="2800" dirty="0">
                <a:latin typeface="Lucida Bright" panose="02040602050505020304" pitchFamily="18" charset="0"/>
              </a:rPr>
              <a:t>PE </a:t>
            </a:r>
            <a:r>
              <a:rPr lang="en-GB" sz="2800" dirty="0">
                <a:latin typeface="Lucida Bright" panose="02040602050505020304" pitchFamily="18" charset="0"/>
              </a:rPr>
              <a:t>will be on a Wednesday.</a:t>
            </a:r>
          </a:p>
          <a:p>
            <a:pPr marL="457200" lvl="0" indent="-457200">
              <a:spcBef>
                <a:spcPts val="1000"/>
              </a:spcBef>
              <a:buClr>
                <a:srgbClr val="549E39"/>
              </a:buClr>
              <a:buSzPct val="80000"/>
              <a:buFont typeface="Arial" panose="020B0604020202020204" pitchFamily="34" charset="0"/>
              <a:buChar char="•"/>
            </a:pPr>
            <a:endParaRPr lang="en-GB" sz="2800" dirty="0">
              <a:latin typeface="Lucida Bright" panose="02040602050505020304" pitchFamily="18" charset="0"/>
            </a:endParaRPr>
          </a:p>
          <a:p>
            <a:pPr marL="457200" lvl="0" indent="-457200">
              <a:spcBef>
                <a:spcPts val="1000"/>
              </a:spcBef>
              <a:buClr>
                <a:srgbClr val="549E39"/>
              </a:buClr>
              <a:buSzPct val="80000"/>
              <a:buFont typeface="Arial" panose="020B0604020202020204" pitchFamily="34" charset="0"/>
              <a:buChar char="•"/>
            </a:pPr>
            <a:r>
              <a:rPr lang="en-GB" sz="2800" dirty="0">
                <a:latin typeface="Lucida Bright" panose="02040602050505020304" pitchFamily="18" charset="0"/>
              </a:rPr>
              <a:t>A fruit snack is provided every day for children in year 1</a:t>
            </a:r>
          </a:p>
          <a:p>
            <a:pPr marL="457200" lvl="0" indent="-457200">
              <a:spcBef>
                <a:spcPts val="1000"/>
              </a:spcBef>
              <a:buClr>
                <a:srgbClr val="549E39"/>
              </a:buClr>
              <a:buSzPct val="80000"/>
              <a:buFont typeface="Arial" panose="020B0604020202020204" pitchFamily="34" charset="0"/>
              <a:buChar char="•"/>
            </a:pPr>
            <a:r>
              <a:rPr lang="en-GB" sz="2800" dirty="0">
                <a:latin typeface="Lucida Bright" panose="02040602050505020304" pitchFamily="18" charset="0"/>
              </a:rPr>
              <a:t>Water bottles in year 1 are provided for the children and are cleaned and refilled in school.</a:t>
            </a:r>
          </a:p>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p:txBody>
      </p:sp>
    </p:spTree>
    <p:extLst>
      <p:ext uri="{BB962C8B-B14F-4D97-AF65-F5344CB8AC3E}">
        <p14:creationId xmlns:p14="http://schemas.microsoft.com/office/powerpoint/2010/main" val="1252590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815594"/>
            <a:ext cx="10424322" cy="4052391"/>
          </a:xfrm>
          <a:prstGeom prst="rect">
            <a:avLst/>
          </a:prstGeom>
        </p:spPr>
        <p:txBody>
          <a:bodyPr wrap="square">
            <a:spAutoFit/>
          </a:bodyPr>
          <a:lstStyle/>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a:p>
            <a:pPr lvl="0">
              <a:spcBef>
                <a:spcPts val="1000"/>
              </a:spcBef>
              <a:buClr>
                <a:srgbClr val="549E39"/>
              </a:buClr>
              <a:buSzPct val="80000"/>
            </a:pPr>
            <a:r>
              <a:rPr lang="en-US" sz="2800" dirty="0">
                <a:latin typeface="Lucida Bright" panose="02040602050505020304" pitchFamily="18" charset="0"/>
              </a:rPr>
              <a:t>Children will need to bring from home their own </a:t>
            </a:r>
            <a:r>
              <a:rPr lang="en-GB" sz="2800" dirty="0">
                <a:latin typeface="Lucida Bright" panose="02040602050505020304" pitchFamily="18" charset="0"/>
              </a:rPr>
              <a:t>book bag to transport their books and Home School Diary to school everyday.</a:t>
            </a:r>
          </a:p>
          <a:p>
            <a:pPr>
              <a:spcBef>
                <a:spcPts val="1000"/>
              </a:spcBef>
              <a:buClr>
                <a:srgbClr val="549E39"/>
              </a:buClr>
              <a:buSzPct val="80000"/>
            </a:pPr>
            <a:r>
              <a:rPr lang="en-GB" sz="2800" dirty="0">
                <a:latin typeface="Lucida Bright" panose="02040602050505020304" pitchFamily="18" charset="0"/>
              </a:rPr>
              <a:t>Please write your child’s name in all pieces of uniform and personal belongings.</a:t>
            </a:r>
          </a:p>
          <a:p>
            <a:pPr>
              <a:spcBef>
                <a:spcPts val="1000"/>
              </a:spcBef>
              <a:buClr>
                <a:srgbClr val="549E39"/>
              </a:buClr>
              <a:buSzPct val="80000"/>
            </a:pPr>
            <a:r>
              <a:rPr lang="en-GB" sz="2800" dirty="0">
                <a:latin typeface="Lucida Bright" panose="02040602050505020304" pitchFamily="18" charset="0"/>
              </a:rPr>
              <a:t>School provide all pencils, pens, felt tips, etc.</a:t>
            </a:r>
          </a:p>
          <a:p>
            <a:pPr>
              <a:spcBef>
                <a:spcPts val="1000"/>
              </a:spcBef>
              <a:buClr>
                <a:srgbClr val="549E39"/>
              </a:buClr>
              <a:buSzPct val="80000"/>
            </a:pPr>
            <a:endParaRPr lang="en-GB" sz="2800" dirty="0">
              <a:latin typeface="Lucida Bright" panose="02040602050505020304" pitchFamily="18" charset="0"/>
            </a:endParaRPr>
          </a:p>
        </p:txBody>
      </p:sp>
    </p:spTree>
    <p:extLst>
      <p:ext uri="{BB962C8B-B14F-4D97-AF65-F5344CB8AC3E}">
        <p14:creationId xmlns:p14="http://schemas.microsoft.com/office/powerpoint/2010/main" val="571711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8819" y="1563715"/>
            <a:ext cx="8933872" cy="5037276"/>
          </a:xfrm>
          <a:prstGeom prst="rect">
            <a:avLst/>
          </a:prstGeom>
        </p:spPr>
        <p:txBody>
          <a:bodyPr wrap="square">
            <a:spAutoFit/>
          </a:bodyPr>
          <a:lstStyle/>
          <a:p>
            <a:pPr lvl="0">
              <a:spcBef>
                <a:spcPts val="1000"/>
              </a:spcBef>
              <a:buClr>
                <a:srgbClr val="549E39"/>
              </a:buClr>
              <a:buSzPct val="80000"/>
            </a:pPr>
            <a:r>
              <a:rPr lang="en-GB" sz="2400" dirty="0">
                <a:latin typeface="Lucida Bright" panose="02040602050505020304" pitchFamily="18" charset="0"/>
              </a:rPr>
              <a:t>We encourage children to be resilient with minor injuries and accidents that do not involve blood or an impact to the head. </a:t>
            </a:r>
          </a:p>
          <a:p>
            <a:pPr lvl="0">
              <a:spcBef>
                <a:spcPts val="1000"/>
              </a:spcBef>
              <a:buClr>
                <a:srgbClr val="549E39"/>
              </a:buClr>
              <a:buSzPct val="80000"/>
            </a:pPr>
            <a:r>
              <a:rPr lang="en-GB" sz="2400" dirty="0">
                <a:latin typeface="Lucida Bright" panose="02040602050505020304" pitchFamily="18" charset="0"/>
              </a:rPr>
              <a:t>This means you may not get notified of every accident in school if your child does not need direct First Aid. However, if your child has a specific medical need that requires us to be extra vigilant, please let us know.</a:t>
            </a:r>
          </a:p>
          <a:p>
            <a:pPr>
              <a:spcBef>
                <a:spcPts val="1000"/>
              </a:spcBef>
              <a:buClr>
                <a:srgbClr val="549E39"/>
              </a:buClr>
              <a:buSzPct val="80000"/>
            </a:pPr>
            <a:r>
              <a:rPr lang="en-GB" altLang="en-US" sz="2400" dirty="0">
                <a:latin typeface="Lucida Bright" panose="02040602050505020304" pitchFamily="18" charset="0"/>
              </a:rPr>
              <a:t>We use an online paperless ‘bump note’ system, you will receive an </a:t>
            </a:r>
            <a:r>
              <a:rPr lang="en-GB" altLang="en-US" sz="2400" b="1" dirty="0">
                <a:latin typeface="Lucida Bright" panose="02040602050505020304" pitchFamily="18" charset="0"/>
              </a:rPr>
              <a:t>email</a:t>
            </a:r>
            <a:r>
              <a:rPr lang="en-GB" altLang="en-US" sz="2400" dirty="0">
                <a:latin typeface="Lucida Bright" panose="02040602050505020304" pitchFamily="18" charset="0"/>
              </a:rPr>
              <a:t> with details of any first aid your child has had.</a:t>
            </a:r>
          </a:p>
          <a:p>
            <a:pPr lvl="0">
              <a:spcBef>
                <a:spcPts val="1000"/>
              </a:spcBef>
              <a:buClr>
                <a:srgbClr val="549E39"/>
              </a:buClr>
              <a:buSzPct val="80000"/>
            </a:pPr>
            <a:endParaRPr lang="en-GB" sz="2400" dirty="0">
              <a:latin typeface="Lucida Bright" panose="02040602050505020304" pitchFamily="18" charset="0"/>
            </a:endParaRPr>
          </a:p>
          <a:p>
            <a:pPr lvl="0">
              <a:spcBef>
                <a:spcPts val="1000"/>
              </a:spcBef>
              <a:buClr>
                <a:srgbClr val="549E39"/>
              </a:buClr>
              <a:buSzPct val="80000"/>
            </a:pPr>
            <a:endParaRPr lang="en-GB" sz="2400" dirty="0">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1671262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7382"/>
          </a:xfrm>
        </p:spPr>
        <p:txBody>
          <a:bodyPr>
            <a:normAutofit/>
          </a:bodyPr>
          <a:lstStyle/>
          <a:p>
            <a:r>
              <a:rPr lang="en-GB" sz="4000" b="1" dirty="0">
                <a:solidFill>
                  <a:schemeClr val="accent1">
                    <a:lumMod val="75000"/>
                  </a:schemeClr>
                </a:solidFill>
                <a:latin typeface="Lucida Bright" panose="02040602050505020304" pitchFamily="18" charset="0"/>
              </a:rPr>
              <a:t>Parental Involvement</a:t>
            </a:r>
          </a:p>
        </p:txBody>
      </p:sp>
      <p:sp>
        <p:nvSpPr>
          <p:cNvPr id="3" name="Content Placeholder 2"/>
          <p:cNvSpPr>
            <a:spLocks noGrp="1"/>
          </p:cNvSpPr>
          <p:nvPr>
            <p:ph idx="1"/>
          </p:nvPr>
        </p:nvSpPr>
        <p:spPr>
          <a:xfrm>
            <a:off x="677334" y="1607119"/>
            <a:ext cx="9892054" cy="4436629"/>
          </a:xfrm>
        </p:spPr>
        <p:txBody>
          <a:bodyPr>
            <a:normAutofit fontScale="92500" lnSpcReduction="10000"/>
          </a:bodyPr>
          <a:lstStyle/>
          <a:p>
            <a:r>
              <a:rPr lang="en-GB" sz="2800" dirty="0">
                <a:solidFill>
                  <a:schemeClr val="tx1"/>
                </a:solidFill>
                <a:latin typeface="Lucida Bright" panose="02040602050505020304" pitchFamily="18" charset="0"/>
              </a:rPr>
              <a:t>Weekly Celebration Assemblies each Friday at 9:10a.m. in the hall - parents/ carers will receive an invitation if their child is up for an award. </a:t>
            </a:r>
          </a:p>
          <a:p>
            <a:r>
              <a:rPr lang="en-US" sz="2800" dirty="0">
                <a:solidFill>
                  <a:schemeClr val="tx1"/>
                </a:solidFill>
                <a:latin typeface="Lucida Bright" panose="02040602050505020304" pitchFamily="18" charset="0"/>
              </a:rPr>
              <a:t>Termly ‘Seeing is Believing’ events &amp; productions</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Termly Parent Meetings &amp; Learning Celebrations (TLCs) – W/B 15</a:t>
            </a:r>
            <a:r>
              <a:rPr lang="en-GB" sz="2800" baseline="30000" dirty="0">
                <a:solidFill>
                  <a:schemeClr val="tx1"/>
                </a:solidFill>
                <a:latin typeface="Lucida Bright" panose="02040602050505020304" pitchFamily="18" charset="0"/>
              </a:rPr>
              <a:t>th</a:t>
            </a:r>
            <a:r>
              <a:rPr lang="en-GB" sz="2800" dirty="0">
                <a:solidFill>
                  <a:schemeClr val="tx1"/>
                </a:solidFill>
                <a:latin typeface="Lucida Bright" panose="02040602050505020304" pitchFamily="18" charset="0"/>
              </a:rPr>
              <a:t> September 2025</a:t>
            </a:r>
          </a:p>
          <a:p>
            <a:r>
              <a:rPr lang="en-GB" sz="2800" dirty="0">
                <a:solidFill>
                  <a:schemeClr val="tx1"/>
                </a:solidFill>
                <a:latin typeface="Lucida Bright" panose="02040602050505020304" pitchFamily="18" charset="0"/>
              </a:rPr>
              <a:t>Support with trips and visits (DBS paid by school)</a:t>
            </a:r>
          </a:p>
          <a:p>
            <a:r>
              <a:rPr lang="en-US" sz="2800" dirty="0">
                <a:solidFill>
                  <a:schemeClr val="tx1"/>
                </a:solidFill>
                <a:latin typeface="Lucida Bright" panose="02040602050505020304" pitchFamily="18" charset="0"/>
              </a:rPr>
              <a:t>Reading Volunteers – please ask for more information!</a:t>
            </a:r>
          </a:p>
          <a:p>
            <a:r>
              <a:rPr lang="en-US" sz="2800" dirty="0">
                <a:solidFill>
                  <a:schemeClr val="tx1"/>
                </a:solidFill>
                <a:latin typeface="Lucida Bright" panose="02040602050505020304" pitchFamily="18" charset="0"/>
              </a:rPr>
              <a:t>Donations of unwanted books and toys always appreciated.</a:t>
            </a:r>
            <a:endParaRPr lang="en-GB" sz="2800" dirty="0">
              <a:solidFill>
                <a:schemeClr val="tx1"/>
              </a:solidFill>
              <a:latin typeface="Lucida Bright" panose="02040602050505020304" pitchFamily="18" charset="0"/>
            </a:endParaRPr>
          </a:p>
        </p:txBody>
      </p:sp>
    </p:spTree>
    <p:extLst>
      <p:ext uri="{BB962C8B-B14F-4D97-AF65-F5344CB8AC3E}">
        <p14:creationId xmlns:p14="http://schemas.microsoft.com/office/powerpoint/2010/main" val="331381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4513" y="3694653"/>
            <a:ext cx="8664315" cy="2354491"/>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See you on </a:t>
            </a:r>
            <a:br>
              <a:rPr lang="en-GB" sz="4900" b="1" dirty="0">
                <a:solidFill>
                  <a:schemeClr val="accent1">
                    <a:lumMod val="75000"/>
                  </a:schemeClr>
                </a:solidFill>
                <a:latin typeface="Lucida Bright" panose="02040602050505020304" pitchFamily="18" charset="0"/>
              </a:rPr>
            </a:br>
            <a:r>
              <a:rPr lang="en-GB" sz="4900" b="1" dirty="0">
                <a:solidFill>
                  <a:schemeClr val="accent1">
                    <a:lumMod val="75000"/>
                  </a:schemeClr>
                </a:solidFill>
                <a:latin typeface="Lucida Bright" panose="02040602050505020304" pitchFamily="18" charset="0"/>
              </a:rPr>
              <a:t>Thursday 4</a:t>
            </a:r>
            <a:r>
              <a:rPr lang="en-GB" sz="4900" b="1" baseline="30000" dirty="0">
                <a:solidFill>
                  <a:schemeClr val="accent1">
                    <a:lumMod val="75000"/>
                  </a:schemeClr>
                </a:solidFill>
                <a:latin typeface="Lucida Bright" panose="02040602050505020304" pitchFamily="18" charset="0"/>
              </a:rPr>
              <a:t>th</a:t>
            </a:r>
            <a:r>
              <a:rPr lang="en-GB" sz="4900" b="1" dirty="0">
                <a:solidFill>
                  <a:schemeClr val="accent1">
                    <a:lumMod val="75000"/>
                  </a:schemeClr>
                </a:solidFill>
                <a:latin typeface="Lucida Bright" panose="02040602050505020304" pitchFamily="18" charset="0"/>
              </a:rPr>
              <a:t> September 2025!</a:t>
            </a:r>
            <a:endParaRPr lang="en-GB" sz="49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2607" y="369455"/>
            <a:ext cx="8596668" cy="701964"/>
          </a:xfrm>
        </p:spPr>
        <p:txBody>
          <a:bodyPr>
            <a:normAutofit fontScale="90000"/>
          </a:bodyPr>
          <a:lstStyle/>
          <a:p>
            <a:r>
              <a:rPr lang="en-GB" sz="4000" b="1" dirty="0">
                <a:solidFill>
                  <a:srgbClr val="00B0F0"/>
                </a:solidFill>
                <a:latin typeface="Lucida Bright" panose="02040602050505020304" pitchFamily="18" charset="0"/>
              </a:rPr>
              <a:t>Year 1 </a:t>
            </a:r>
            <a:r>
              <a:rPr lang="en-GB" sz="4000" b="1" dirty="0">
                <a:solidFill>
                  <a:schemeClr val="accent1">
                    <a:lumMod val="75000"/>
                  </a:schemeClr>
                </a:solidFill>
                <a:latin typeface="Lucida Bright" panose="02040602050505020304" pitchFamily="18" charset="0"/>
              </a:rPr>
              <a:t>RSHE Further Information</a:t>
            </a:r>
          </a:p>
        </p:txBody>
      </p:sp>
      <p:graphicFrame>
        <p:nvGraphicFramePr>
          <p:cNvPr id="13" name="Content Placeholder 12"/>
          <p:cNvGraphicFramePr>
            <a:graphicFrameLocks noGrp="1"/>
          </p:cNvGraphicFramePr>
          <p:nvPr>
            <p:ph idx="1"/>
            <p:extLst>
              <p:ext uri="{D42A27DB-BD31-4B8C-83A1-F6EECF244321}">
                <p14:modId xmlns:p14="http://schemas.microsoft.com/office/powerpoint/2010/main" val="2299368370"/>
              </p:ext>
            </p:extLst>
          </p:nvPr>
        </p:nvGraphicFramePr>
        <p:xfrm>
          <a:off x="434111" y="1403928"/>
          <a:ext cx="8626760" cy="4627943"/>
        </p:xfrm>
        <a:graphic>
          <a:graphicData uri="http://schemas.openxmlformats.org/drawingml/2006/table">
            <a:tbl>
              <a:tblPr firstRow="1" firstCol="1" bandRow="1"/>
              <a:tblGrid>
                <a:gridCol w="1232234">
                  <a:extLst>
                    <a:ext uri="{9D8B030D-6E8A-4147-A177-3AD203B41FA5}">
                      <a16:colId xmlns:a16="http://schemas.microsoft.com/office/drawing/2014/main" val="3039779264"/>
                    </a:ext>
                  </a:extLst>
                </a:gridCol>
                <a:gridCol w="1232234">
                  <a:extLst>
                    <a:ext uri="{9D8B030D-6E8A-4147-A177-3AD203B41FA5}">
                      <a16:colId xmlns:a16="http://schemas.microsoft.com/office/drawing/2014/main" val="2817641433"/>
                    </a:ext>
                  </a:extLst>
                </a:gridCol>
                <a:gridCol w="1232234">
                  <a:extLst>
                    <a:ext uri="{9D8B030D-6E8A-4147-A177-3AD203B41FA5}">
                      <a16:colId xmlns:a16="http://schemas.microsoft.com/office/drawing/2014/main" val="3245644651"/>
                    </a:ext>
                  </a:extLst>
                </a:gridCol>
                <a:gridCol w="1232795">
                  <a:extLst>
                    <a:ext uri="{9D8B030D-6E8A-4147-A177-3AD203B41FA5}">
                      <a16:colId xmlns:a16="http://schemas.microsoft.com/office/drawing/2014/main" val="957628597"/>
                    </a:ext>
                  </a:extLst>
                </a:gridCol>
                <a:gridCol w="1232234">
                  <a:extLst>
                    <a:ext uri="{9D8B030D-6E8A-4147-A177-3AD203B41FA5}">
                      <a16:colId xmlns:a16="http://schemas.microsoft.com/office/drawing/2014/main" val="795887097"/>
                    </a:ext>
                  </a:extLst>
                </a:gridCol>
                <a:gridCol w="1232234">
                  <a:extLst>
                    <a:ext uri="{9D8B030D-6E8A-4147-A177-3AD203B41FA5}">
                      <a16:colId xmlns:a16="http://schemas.microsoft.com/office/drawing/2014/main" val="351081943"/>
                    </a:ext>
                  </a:extLst>
                </a:gridCol>
                <a:gridCol w="1232795">
                  <a:extLst>
                    <a:ext uri="{9D8B030D-6E8A-4147-A177-3AD203B41FA5}">
                      <a16:colId xmlns:a16="http://schemas.microsoft.com/office/drawing/2014/main" val="2011943870"/>
                    </a:ext>
                  </a:extLst>
                </a:gridCol>
              </a:tblGrid>
              <a:tr h="121441">
                <a:tc gridSpan="7">
                  <a:txBody>
                    <a:bodyPr/>
                    <a:lstStyle/>
                    <a:p>
                      <a:pPr marL="228600" algn="ctr">
                        <a:lnSpc>
                          <a:spcPct val="107000"/>
                        </a:lnSpc>
                        <a:spcAft>
                          <a:spcPts val="0"/>
                        </a:spcAft>
                      </a:pPr>
                      <a:r>
                        <a:rPr lang="en-GB" sz="900" b="1" dirty="0">
                          <a:effectLst/>
                          <a:latin typeface="Lucida Bright" panose="02040602050505020304" pitchFamily="18" charset="0"/>
                          <a:ea typeface="Calibri" panose="020F0502020204030204" pitchFamily="34" charset="0"/>
                          <a:cs typeface="Times New Roman" panose="02020603050405020304" pitchFamily="18" charset="0"/>
                        </a:rPr>
                        <a:t>Year 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81083626"/>
                  </a:ext>
                </a:extLst>
              </a:tr>
              <a:tr h="215872">
                <a:tc>
                  <a:txBody>
                    <a:bodyPr/>
                    <a:lstStyle/>
                    <a:p>
                      <a:pPr algn="ctr">
                        <a:lnSpc>
                          <a:spcPct val="107000"/>
                        </a:lnSpc>
                        <a:spcAft>
                          <a:spcPts val="0"/>
                        </a:spcAft>
                      </a:pPr>
                      <a:r>
                        <a:rPr lang="en-GB" sz="800" b="1" dirty="0">
                          <a:effectLst/>
                          <a:latin typeface="Lucida Bright" panose="02040602050505020304" pitchFamily="18" charset="0"/>
                          <a:ea typeface="Calibri" panose="020F0502020204030204" pitchFamily="34" charset="0"/>
                          <a:cs typeface="Times New Roman" panose="02020603050405020304" pitchFamily="18" charset="0"/>
                        </a:rPr>
                        <a:t>Families &amp; People who Care for Me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800" b="1" dirty="0">
                          <a:effectLst/>
                          <a:latin typeface="Lucida Bright" panose="02040602050505020304" pitchFamily="18" charset="0"/>
                          <a:ea typeface="Calibri" panose="020F0502020204030204" pitchFamily="34" charset="0"/>
                          <a:cs typeface="Times New Roman" panose="02020603050405020304" pitchFamily="18" charset="0"/>
                        </a:rPr>
                        <a:t>Caring Friendships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800" b="1" dirty="0">
                          <a:effectLst/>
                          <a:latin typeface="Lucida Bright" panose="02040602050505020304" pitchFamily="18" charset="0"/>
                          <a:ea typeface="Calibri" panose="020F0502020204030204" pitchFamily="34" charset="0"/>
                          <a:cs typeface="Times New Roman" panose="02020603050405020304" pitchFamily="18" charset="0"/>
                        </a:rPr>
                        <a:t>Respectful Relationships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800" b="1" dirty="0">
                          <a:effectLst/>
                          <a:latin typeface="Lucida Bright" panose="02040602050505020304" pitchFamily="18" charset="0"/>
                          <a:ea typeface="Calibri" panose="020F0502020204030204" pitchFamily="34" charset="0"/>
                          <a:cs typeface="Times New Roman" panose="02020603050405020304" pitchFamily="18" charset="0"/>
                        </a:rPr>
                        <a:t>Online Relationships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800" b="1" dirty="0">
                          <a:effectLst/>
                          <a:latin typeface="Lucida Bright" panose="02040602050505020304" pitchFamily="18" charset="0"/>
                          <a:ea typeface="Calibri" panose="020F0502020204030204" pitchFamily="34" charset="0"/>
                          <a:cs typeface="Times New Roman" panose="02020603050405020304" pitchFamily="18" charset="0"/>
                        </a:rPr>
                        <a:t>Being Safe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800" b="1" dirty="0">
                          <a:effectLst/>
                          <a:latin typeface="Lucida Bright" panose="02040602050505020304" pitchFamily="18" charset="0"/>
                          <a:ea typeface="Calibri" panose="020F0502020204030204" pitchFamily="34" charset="0"/>
                          <a:cs typeface="Times New Roman" panose="02020603050405020304" pitchFamily="18" charset="0"/>
                        </a:rPr>
                        <a:t>Mental Wellbeing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800" b="1" dirty="0">
                          <a:effectLst/>
                          <a:latin typeface="Lucida Bright" panose="02040602050505020304" pitchFamily="18" charset="0"/>
                          <a:ea typeface="Calibri" panose="020F0502020204030204" pitchFamily="34" charset="0"/>
                          <a:cs typeface="Times New Roman" panose="02020603050405020304" pitchFamily="18" charset="0"/>
                        </a:rPr>
                        <a:t>Internet Safety and Harms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68025823"/>
                  </a:ext>
                </a:extLst>
              </a:tr>
              <a:tr h="4234687">
                <a:tc>
                  <a:txBody>
                    <a:bodyPr/>
                    <a:lstStyle/>
                    <a:p>
                      <a:pPr>
                        <a:lnSpc>
                          <a:spcPct val="107000"/>
                        </a:lnSpc>
                        <a:spcAft>
                          <a:spcPts val="0"/>
                        </a:spcAft>
                      </a:pPr>
                      <a:r>
                        <a:rPr lang="en-GB" sz="900" dirty="0">
                          <a:solidFill>
                            <a:srgbClr val="0070C0"/>
                          </a:solidFill>
                          <a:effectLst/>
                          <a:latin typeface="Lucida Bright" panose="02040602050505020304" pitchFamily="18" charset="0"/>
                          <a:ea typeface="MS Mincho" panose="02020609040205080304" pitchFamily="49" charset="-128"/>
                          <a:cs typeface="Arial" panose="020B0604020202020204" pitchFamily="34" charset="0"/>
                        </a:rPr>
                        <a:t>Explain why families are important and how they help children as they grow up (RE1, RE2)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0070C0"/>
                          </a:solidFill>
                          <a:effectLst/>
                          <a:latin typeface="Lucida Bright" panose="02040602050505020304" pitchFamily="18" charset="0"/>
                          <a:ea typeface="MS Mincho" panose="02020609040205080304" pitchFamily="49" charset="-128"/>
                          <a:cs typeface="Arial" panose="020B0604020202020204" pitchFamily="34" charset="0"/>
                        </a:rPr>
                        <a:t>Describe own family and how it is similar and different to others (RE3)</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0070C0"/>
                          </a:solidFill>
                          <a:effectLst/>
                          <a:latin typeface="Lucida Bright" panose="02040602050505020304" pitchFamily="18" charset="0"/>
                          <a:ea typeface="MS Mincho" panose="02020609040205080304" pitchFamily="49" charset="-128"/>
                          <a:cs typeface="Arial" panose="020B0604020202020204" pitchFamily="34" charset="0"/>
                        </a:rPr>
                        <a:t>Show respect for other people’s families (RE3)</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0070C0"/>
                          </a:solidFill>
                          <a:effectLst/>
                          <a:latin typeface="Lucida Bright" panose="02040602050505020304" pitchFamily="18" charset="0"/>
                          <a:ea typeface="MS Mincho" panose="02020609040205080304" pitchFamily="49" charset="-128"/>
                          <a:cs typeface="Arial" panose="020B0604020202020204" pitchFamily="34" charset="0"/>
                        </a:rPr>
                        <a:t>List people that support and care for them in life (RE4)</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State a range of reasons why friendships are important (RE7)</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Demonstrate some of the skills needed to make friends and maintain friendships. (RE8, RE19)</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Describe what a relationship is and give examples of the relationships they are involved in (RE13)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Describe the ways they are similar and different to others (RE12)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Know what respect is and demonstrate it in the classroom (RE12)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Describe how people show respect and disrespect (RE12)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Understand how disrespectful behaviour can hurt others (RE17)</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Demonstrate courtesy and manners in school (RE14)</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900" dirty="0">
                          <a:solidFill>
                            <a:srgbClr val="538135"/>
                          </a:solidFill>
                          <a:effectLst/>
                          <a:latin typeface="Lucida Bright" panose="02040602050505020304" pitchFamily="18" charset="0"/>
                          <a:ea typeface="Calibri" panose="020F0502020204030204" pitchFamily="34" charset="0"/>
                          <a:cs typeface="Arial" panose="020B0604020202020204" pitchFamily="34" charset="0"/>
                        </a:rPr>
                        <a:t>Explain some safety rules for using the internet (RE22)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538135"/>
                          </a:solidFill>
                          <a:effectLst/>
                          <a:latin typeface="Lucida Bright" panose="02040602050505020304" pitchFamily="18" charset="0"/>
                          <a:ea typeface="Calibri" panose="020F0502020204030204" pitchFamily="34" charset="0"/>
                          <a:cs typeface="Arial" panose="020B0604020202020204" pitchFamily="34" charset="0"/>
                        </a:rPr>
                        <a:t>Demonstrate how to use the internet safely (RE22)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Use the ‘Pants Rule’ to state which parts of a body are private (RE26, RE27)</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Understand private parts should not be touched by others unless for a medical reason or help with keeping clean (RE26, RE27)</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Understand their body should not be touched by others without permission (RE27)</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Understand they cannot touch others without their permission (RE27)</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List people to go to if worried about something (RE32)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538135"/>
                          </a:solidFill>
                          <a:effectLst/>
                          <a:latin typeface="Lucida Bright" panose="02040602050505020304" pitchFamily="18" charset="0"/>
                          <a:ea typeface="Calibri" panose="020F0502020204030204" pitchFamily="34" charset="0"/>
                          <a:cs typeface="Arial" panose="020B0604020202020204" pitchFamily="34" charset="0"/>
                        </a:rPr>
                        <a:t>Describe safety rules for strangers both on and offline (RE28)</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9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Use range of feeling words (HE2)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Describe range of feelings (HE2)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Recognise and describe own feelings (HE3)</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Calibri" panose="020F0502020204030204" pitchFamily="34" charset="0"/>
                          <a:cs typeface="Arial" panose="020B0604020202020204" pitchFamily="34" charset="0"/>
                        </a:rPr>
                        <a:t>Describe things that make them feel happy and positive (HE5, HE6)</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List people to talk to if support needed with feelings (HE9)</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kern="1200" dirty="0">
                          <a:solidFill>
                            <a:srgbClr val="000000"/>
                          </a:solidFill>
                          <a:effectLst/>
                          <a:latin typeface="Lucida Bright" panose="02040602050505020304" pitchFamily="18" charset="0"/>
                          <a:ea typeface="Times New Roman" panose="02020603050405020304" pitchFamily="18" charset="0"/>
                        </a:rPr>
                        <a:t> </a:t>
                      </a:r>
                      <a:endParaRPr lang="en-GB" sz="1000" dirty="0">
                        <a:effectLst/>
                        <a:latin typeface="Calibri" panose="020F0502020204030204" pitchFamily="34"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900" dirty="0">
                          <a:solidFill>
                            <a:srgbClr val="538135"/>
                          </a:solidFill>
                          <a:effectLst/>
                          <a:latin typeface="Lucida Bright" panose="02040602050505020304" pitchFamily="18" charset="0"/>
                          <a:ea typeface="MS Mincho" panose="02020609040205080304" pitchFamily="49" charset="-128"/>
                          <a:cs typeface="Arial" panose="020B0604020202020204" pitchFamily="34" charset="0"/>
                        </a:rPr>
                        <a:t>Describe ways that the internet is positive and useful (HE11)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solidFill>
                            <a:srgbClr val="538135"/>
                          </a:solidFill>
                          <a:effectLst/>
                          <a:latin typeface="Lucida Bright" panose="02040602050505020304" pitchFamily="18" charset="0"/>
                          <a:ea typeface="Calibri" panose="020F0502020204030204" pitchFamily="34" charset="0"/>
                          <a:cs typeface="Arial" panose="020B0604020202020204" pitchFamily="34" charset="0"/>
                        </a:rPr>
                        <a:t>Explain and demonstrate basic safety rules for using the internet including not sharing personal information (HE13)</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kern="1200" dirty="0">
                          <a:solidFill>
                            <a:srgbClr val="000000"/>
                          </a:solidFill>
                          <a:effectLst/>
                          <a:latin typeface="Lucida Bright" panose="02040602050505020304" pitchFamily="18" charset="0"/>
                          <a:ea typeface="Times New Roman" panose="02020603050405020304" pitchFamily="18" charset="0"/>
                        </a:rPr>
                        <a:t> </a:t>
                      </a:r>
                      <a:endParaRPr lang="en-GB" sz="1000" dirty="0">
                        <a:effectLst/>
                        <a:latin typeface="Calibri" panose="020F0502020204030204" pitchFamily="34" charset="0"/>
                      </a:endParaRPr>
                    </a:p>
                  </a:txBody>
                  <a:tcPr marL="54228" marR="542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6267553"/>
                  </a:ext>
                </a:extLst>
              </a:tr>
            </a:tbl>
          </a:graphicData>
        </a:graphic>
      </p:graphicFrame>
    </p:spTree>
    <p:extLst>
      <p:ext uri="{BB962C8B-B14F-4D97-AF65-F5344CB8AC3E}">
        <p14:creationId xmlns:p14="http://schemas.microsoft.com/office/powerpoint/2010/main" val="2386485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18007" y="369455"/>
            <a:ext cx="8596668" cy="701964"/>
          </a:xfrm>
        </p:spPr>
        <p:txBody>
          <a:bodyPr>
            <a:normAutofit fontScale="90000"/>
          </a:bodyPr>
          <a:lstStyle/>
          <a:p>
            <a:r>
              <a:rPr lang="en-GB" sz="4000" b="1" dirty="0">
                <a:solidFill>
                  <a:srgbClr val="00B0F0"/>
                </a:solidFill>
                <a:latin typeface="Lucida Bright" panose="02040602050505020304" pitchFamily="18" charset="0"/>
              </a:rPr>
              <a:t>Year 1 </a:t>
            </a:r>
            <a:r>
              <a:rPr lang="en-GB" sz="4000" b="1" dirty="0">
                <a:solidFill>
                  <a:schemeClr val="accent1">
                    <a:lumMod val="75000"/>
                  </a:schemeClr>
                </a:solidFill>
                <a:latin typeface="Lucida Bright" panose="02040602050505020304" pitchFamily="18" charset="0"/>
              </a:rPr>
              <a:t>RSHE Further Information</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3697864294"/>
              </p:ext>
            </p:extLst>
          </p:nvPr>
        </p:nvGraphicFramePr>
        <p:xfrm>
          <a:off x="610768" y="1495268"/>
          <a:ext cx="8596313" cy="3867463"/>
        </p:xfrm>
        <a:graphic>
          <a:graphicData uri="http://schemas.openxmlformats.org/drawingml/2006/table">
            <a:tbl>
              <a:tblPr firstRow="1" firstCol="1" bandRow="1"/>
              <a:tblGrid>
                <a:gridCol w="1227885">
                  <a:extLst>
                    <a:ext uri="{9D8B030D-6E8A-4147-A177-3AD203B41FA5}">
                      <a16:colId xmlns:a16="http://schemas.microsoft.com/office/drawing/2014/main" val="3509755895"/>
                    </a:ext>
                  </a:extLst>
                </a:gridCol>
                <a:gridCol w="1227885">
                  <a:extLst>
                    <a:ext uri="{9D8B030D-6E8A-4147-A177-3AD203B41FA5}">
                      <a16:colId xmlns:a16="http://schemas.microsoft.com/office/drawing/2014/main" val="1756414103"/>
                    </a:ext>
                  </a:extLst>
                </a:gridCol>
                <a:gridCol w="1227885">
                  <a:extLst>
                    <a:ext uri="{9D8B030D-6E8A-4147-A177-3AD203B41FA5}">
                      <a16:colId xmlns:a16="http://schemas.microsoft.com/office/drawing/2014/main" val="2018720818"/>
                    </a:ext>
                  </a:extLst>
                </a:gridCol>
                <a:gridCol w="1228444">
                  <a:extLst>
                    <a:ext uri="{9D8B030D-6E8A-4147-A177-3AD203B41FA5}">
                      <a16:colId xmlns:a16="http://schemas.microsoft.com/office/drawing/2014/main" val="3482458288"/>
                    </a:ext>
                  </a:extLst>
                </a:gridCol>
                <a:gridCol w="1227885">
                  <a:extLst>
                    <a:ext uri="{9D8B030D-6E8A-4147-A177-3AD203B41FA5}">
                      <a16:colId xmlns:a16="http://schemas.microsoft.com/office/drawing/2014/main" val="1729884690"/>
                    </a:ext>
                  </a:extLst>
                </a:gridCol>
                <a:gridCol w="1227885">
                  <a:extLst>
                    <a:ext uri="{9D8B030D-6E8A-4147-A177-3AD203B41FA5}">
                      <a16:colId xmlns:a16="http://schemas.microsoft.com/office/drawing/2014/main" val="2274108995"/>
                    </a:ext>
                  </a:extLst>
                </a:gridCol>
                <a:gridCol w="1228444">
                  <a:extLst>
                    <a:ext uri="{9D8B030D-6E8A-4147-A177-3AD203B41FA5}">
                      <a16:colId xmlns:a16="http://schemas.microsoft.com/office/drawing/2014/main" val="3214708708"/>
                    </a:ext>
                  </a:extLst>
                </a:gridCol>
              </a:tblGrid>
              <a:tr h="194361">
                <a:tc gridSpan="7">
                  <a:txBody>
                    <a:bodyPr/>
                    <a:lstStyle/>
                    <a:p>
                      <a:pPr marL="228600" algn="ctr">
                        <a:lnSpc>
                          <a:spcPct val="107000"/>
                        </a:lnSpc>
                        <a:spcAft>
                          <a:spcPts val="0"/>
                        </a:spcAft>
                      </a:pPr>
                      <a:r>
                        <a:rPr lang="en-GB" sz="1000" b="1" dirty="0">
                          <a:effectLst/>
                          <a:latin typeface="Lucida Bright" panose="02040602050505020304" pitchFamily="18" charset="0"/>
                          <a:ea typeface="Times New Roman" panose="02020603050405020304" pitchFamily="18" charset="0"/>
                          <a:cs typeface="Arial" panose="020B0604020202020204" pitchFamily="34" charset="0"/>
                        </a:rPr>
                        <a:t>Year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51160163"/>
                  </a:ext>
                </a:extLst>
              </a:tr>
              <a:tr h="349820">
                <a:tc>
                  <a:txBody>
                    <a:bodyPr/>
                    <a:lstStyle/>
                    <a:p>
                      <a:pPr algn="ctr">
                        <a:lnSpc>
                          <a:spcPct val="107000"/>
                        </a:lnSpc>
                        <a:spcAft>
                          <a:spcPts val="0"/>
                        </a:spcAft>
                      </a:pPr>
                      <a:r>
                        <a:rPr lang="en-GB" sz="900" b="1" dirty="0">
                          <a:effectLst/>
                          <a:latin typeface="Lucida Bright" panose="02040602050505020304" pitchFamily="18" charset="0"/>
                          <a:ea typeface="Calibri" panose="020F0502020204030204" pitchFamily="34" charset="0"/>
                          <a:cs typeface="Times New Roman" panose="02020603050405020304" pitchFamily="18" charset="0"/>
                        </a:rPr>
                        <a:t>Physical Health and Fitness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900" b="1">
                          <a:effectLst/>
                          <a:latin typeface="Lucida Bright" panose="02040602050505020304" pitchFamily="18" charset="0"/>
                          <a:ea typeface="Calibri" panose="020F0502020204030204" pitchFamily="34" charset="0"/>
                          <a:cs typeface="Times New Roman" panose="02020603050405020304" pitchFamily="18" charset="0"/>
                        </a:rPr>
                        <a:t>Healthy Eating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900" b="1" dirty="0">
                          <a:effectLst/>
                          <a:latin typeface="Lucida Bright" panose="02040602050505020304" pitchFamily="18" charset="0"/>
                          <a:ea typeface="Calibri" panose="020F0502020204030204" pitchFamily="34" charset="0"/>
                          <a:cs typeface="Times New Roman" panose="02020603050405020304" pitchFamily="18" charset="0"/>
                        </a:rPr>
                        <a:t>Drugs, Alcohol and Tobacco</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900" b="1" dirty="0">
                          <a:effectLst/>
                          <a:latin typeface="Lucida Bright" panose="02040602050505020304" pitchFamily="18" charset="0"/>
                          <a:ea typeface="Calibri" panose="020F0502020204030204" pitchFamily="34" charset="0"/>
                          <a:cs typeface="Times New Roman" panose="02020603050405020304" pitchFamily="18" charset="0"/>
                        </a:rPr>
                        <a:t>Health and Prevention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900" b="1" dirty="0">
                          <a:effectLst/>
                          <a:latin typeface="Lucida Bright" panose="02040602050505020304" pitchFamily="18" charset="0"/>
                          <a:ea typeface="Calibri" panose="020F0502020204030204" pitchFamily="34" charset="0"/>
                          <a:cs typeface="Times New Roman" panose="02020603050405020304" pitchFamily="18" charset="0"/>
                        </a:rPr>
                        <a:t>First Aid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900" b="1" dirty="0">
                          <a:effectLst/>
                          <a:latin typeface="Lucida Bright" panose="02040602050505020304" pitchFamily="18" charset="0"/>
                          <a:ea typeface="Calibri" panose="020F0502020204030204" pitchFamily="34" charset="0"/>
                          <a:cs typeface="Times New Roman" panose="02020603050405020304" pitchFamily="18" charset="0"/>
                        </a:rPr>
                        <a:t>Changing Adolescent Body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900" b="1" dirty="0">
                          <a:effectLst/>
                          <a:latin typeface="Lucida Bright" panose="02040602050505020304" pitchFamily="18" charset="0"/>
                          <a:ea typeface="Times New Roman" panose="02020603050405020304" pitchFamily="18" charset="0"/>
                          <a:cs typeface="Arial" panose="020B0604020202020204" pitchFamily="34" charset="0"/>
                        </a:rPr>
                        <a:t>Sex Education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1581066010"/>
                  </a:ext>
                </a:extLst>
              </a:tr>
              <a:tr h="3323282">
                <a:tc>
                  <a:txBody>
                    <a:bodyPr/>
                    <a:lstStyle/>
                    <a:p>
                      <a:pPr>
                        <a:lnSpc>
                          <a:spcPct val="107000"/>
                        </a:lnSpc>
                        <a:spcAft>
                          <a:spcPts val="0"/>
                        </a:spcAft>
                      </a:pPr>
                      <a:r>
                        <a:rPr lang="en-GB" sz="1000" dirty="0">
                          <a:solidFill>
                            <a:srgbClr val="FFC000"/>
                          </a:solidFill>
                          <a:effectLst/>
                          <a:latin typeface="Lucida Bright" panose="02040602050505020304" pitchFamily="18" charset="0"/>
                          <a:ea typeface="MS Mincho" panose="02020609040205080304" pitchFamily="49" charset="-128"/>
                          <a:cs typeface="Arial" panose="020B0604020202020204" pitchFamily="34" charset="0"/>
                        </a:rPr>
                        <a:t>List different activities that help to keep body and mind healthy (HE18)</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solidFill>
                            <a:srgbClr val="FFC000"/>
                          </a:solidFill>
                          <a:effectLst/>
                          <a:latin typeface="Lucida Bright" panose="02040602050505020304" pitchFamily="18" charset="0"/>
                          <a:ea typeface="Calibri" panose="020F0502020204030204" pitchFamily="34" charset="0"/>
                          <a:cs typeface="Arial" panose="020B0604020202020204" pitchFamily="34" charset="0"/>
                        </a:rPr>
                        <a:t>Recognise times when t physically active in the day (HE19)</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dirty="0">
                          <a:effectLst/>
                          <a:latin typeface="Lucida Bright" panose="02040602050505020304" pitchFamily="18" charset="0"/>
                          <a:ea typeface="Times New Roman" panose="02020603050405020304" pitchFamily="18"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Name fruits and vegetables (HE22)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List variety of healthy snacks (HE22)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Make healthy food choices (HE23)</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Understand why we have medicines and describe safety rules for their use (HE25)</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solidFill>
                            <a:srgbClr val="000000"/>
                          </a:solidFill>
                          <a:effectLst/>
                          <a:latin typeface="Lucida Bright" panose="02040602050505020304" pitchFamily="18" charset="0"/>
                          <a:ea typeface="Calibri" panose="020F0502020204030204" pitchFamily="34" charset="0"/>
                          <a:cs typeface="Arial" panose="020B0604020202020204" pitchFamily="34" charset="0"/>
                        </a:rPr>
                        <a:t>Identify substances in the household that may be helpful and/or harmful (HE25)</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Clean teeth well and follow teeth cleaning routine at home or at school (HE29)</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Know that germs can be spread through sneezing and coughing (HE30)</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Demonstrate how to prevent spread of germs by using tissues and washing hands (HE30)</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Lucida Bright" panose="02040602050505020304" pitchFamily="18" charset="0"/>
                          <a:ea typeface="Calibri" panose="020F0502020204030204" pitchFamily="34" charset="0"/>
                          <a:cs typeface="Arial" panose="020B0604020202020204" pitchFamily="34" charset="0"/>
                        </a:rPr>
                        <a:t>Demonstrate how to wash hands well (HE30)</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Know when it is appropriate to get help from an adult if someone is hurt (HE33)</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solidFill>
                            <a:srgbClr val="7030A0"/>
                          </a:solidFill>
                          <a:effectLst/>
                          <a:latin typeface="Lucida Bright" panose="02040602050505020304" pitchFamily="18" charset="0"/>
                          <a:ea typeface="MS Mincho" panose="02020609040205080304" pitchFamily="49" charset="-128"/>
                          <a:cs typeface="Arial" panose="020B0604020202020204" pitchFamily="34" charset="0"/>
                        </a:rPr>
                        <a:t>List adults they can approach for help and how to access them (HE33)</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lnSpc>
                          <a:spcPct val="107000"/>
                        </a:lnSpc>
                        <a:spcAft>
                          <a:spcPts val="0"/>
                        </a:spcAft>
                      </a:pPr>
                      <a:r>
                        <a:rPr lang="en-GB" sz="900" dirty="0">
                          <a:effectLst/>
                          <a:latin typeface="Lucida Bright" panose="02040602050505020304" pitchFamily="18" charset="0"/>
                          <a:ea typeface="Times New Roman" panose="02020603050405020304" pitchFamily="18"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228600">
                        <a:lnSpc>
                          <a:spcPct val="107000"/>
                        </a:lnSpc>
                        <a:spcAft>
                          <a:spcPts val="0"/>
                        </a:spcAft>
                      </a:pPr>
                      <a:r>
                        <a:rPr lang="en-GB" sz="900" dirty="0">
                          <a:effectLst/>
                          <a:latin typeface="Lucida Bright" panose="02040602050505020304" pitchFamily="18" charset="0"/>
                          <a:ea typeface="Times New Roman" panose="02020603050405020304" pitchFamily="18"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0333" marR="60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2747406766"/>
                  </a:ext>
                </a:extLst>
              </a:tr>
            </a:tbl>
          </a:graphicData>
        </a:graphic>
      </p:graphicFrame>
      <p:sp>
        <p:nvSpPr>
          <p:cNvPr id="1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799614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7" y="369455"/>
            <a:ext cx="8596668" cy="701964"/>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677334" y="1520510"/>
            <a:ext cx="8815802" cy="4664160"/>
          </a:xfrm>
        </p:spPr>
        <p:txBody>
          <a:bodyPr>
            <a:normAutofit fontScale="92500" lnSpcReduction="10000"/>
          </a:bodyPr>
          <a:lstStyle/>
          <a:p>
            <a:r>
              <a:rPr lang="en-US" sz="2400" dirty="0">
                <a:solidFill>
                  <a:schemeClr val="tx1"/>
                </a:solidFill>
                <a:latin typeface="Lucida Bright" panose="02040602050505020304" pitchFamily="18" charset="0"/>
              </a:rPr>
              <a:t>There are 365 days in a year. We only spend 190 days at school, leaving </a:t>
            </a:r>
            <a:r>
              <a:rPr lang="en-US" sz="2400" b="1" u="sng" dirty="0">
                <a:solidFill>
                  <a:schemeClr val="tx1"/>
                </a:solidFill>
                <a:latin typeface="Lucida Bright" panose="02040602050505020304" pitchFamily="18" charset="0"/>
              </a:rPr>
              <a:t>175 days</a:t>
            </a:r>
            <a:r>
              <a:rPr lang="en-US" sz="2400" dirty="0">
                <a:solidFill>
                  <a:schemeClr val="tx1"/>
                </a:solidFill>
                <a:latin typeface="Lucida Bright" panose="02040602050505020304" pitchFamily="18" charset="0"/>
              </a:rPr>
              <a:t> for families to: go on holiday, have days out, go shopping or attend non-urgent medical appointments.</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8 days</a:t>
            </a:r>
            <a:r>
              <a:rPr lang="en-US" sz="2400" dirty="0">
                <a:solidFill>
                  <a:schemeClr val="tx1"/>
                </a:solidFill>
                <a:latin typeface="Lucida Bright" panose="02040602050505020304" pitchFamily="18" charset="0"/>
              </a:rPr>
              <a:t> absence over a school year to put your child’s attendance below 96%.</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19 days</a:t>
            </a:r>
            <a:r>
              <a:rPr lang="en-US" sz="2400" dirty="0">
                <a:solidFill>
                  <a:schemeClr val="tx1"/>
                </a:solidFill>
                <a:latin typeface="Lucida Bright" panose="02040602050505020304" pitchFamily="18" charset="0"/>
              </a:rPr>
              <a:t> absence over a school year for your child to be classed by the Government as Persistently Absent at below 90%.</a:t>
            </a:r>
          </a:p>
          <a:p>
            <a:r>
              <a:rPr lang="en-US" sz="2400" dirty="0">
                <a:solidFill>
                  <a:schemeClr val="tx1"/>
                </a:solidFill>
                <a:latin typeface="Lucida Bright" panose="02040602050505020304" pitchFamily="18" charset="0"/>
              </a:rPr>
              <a:t>Some absences are unavoidable. We understand that children will get sick and need to stay home occasionally. The important thing is to get your child to school as often as possible.</a:t>
            </a:r>
          </a:p>
          <a:p>
            <a:pPr marL="0" indent="0">
              <a:buNone/>
            </a:pPr>
            <a:endParaRPr lang="en-GB" sz="2400" dirty="0">
              <a:latin typeface="Lucida Bright" panose="02040602050505020304" pitchFamily="18" charset="0"/>
            </a:endParaRPr>
          </a:p>
        </p:txBody>
      </p:sp>
    </p:spTree>
    <p:extLst>
      <p:ext uri="{BB962C8B-B14F-4D97-AF65-F5344CB8AC3E}">
        <p14:creationId xmlns:p14="http://schemas.microsoft.com/office/powerpoint/2010/main" val="35214770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369" y="380538"/>
            <a:ext cx="8596668" cy="820189"/>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483369" y="1200727"/>
            <a:ext cx="8974667" cy="3233651"/>
          </a:xfrm>
        </p:spPr>
        <p:txBody>
          <a:bodyPr>
            <a:noAutofit/>
          </a:bodyPr>
          <a:lstStyle/>
          <a:p>
            <a:pPr lvl="0"/>
            <a:r>
              <a:rPr lang="en-GB" sz="2200" dirty="0">
                <a:latin typeface="Lucida Bright" panose="02040602050505020304" pitchFamily="18" charset="0"/>
              </a:rPr>
              <a:t>Use the Gateway APP to keep track of your child’s attendance.</a:t>
            </a:r>
          </a:p>
          <a:p>
            <a:pPr lvl="0"/>
            <a:r>
              <a:rPr lang="en-GB" sz="2200" dirty="0">
                <a:latin typeface="Lucida Bright" panose="02040602050505020304" pitchFamily="18" charset="0"/>
              </a:rPr>
              <a:t>Speak to us if you are having any particular issues with your child’s health or getting them to school, we may be able to help.</a:t>
            </a:r>
          </a:p>
          <a:p>
            <a:pPr lvl="0"/>
            <a:r>
              <a:rPr lang="en-GB" sz="2200" dirty="0">
                <a:latin typeface="Lucida Bright" panose="02040602050505020304" pitchFamily="18" charset="0"/>
              </a:rPr>
              <a:t>Try to make any necessary medical appointments during term time for after school, or at the earliest after 1.30pm so your child still gets their mark.</a:t>
            </a:r>
          </a:p>
          <a:p>
            <a:pPr lvl="0"/>
            <a:r>
              <a:rPr lang="en-GB" sz="2200" dirty="0">
                <a:latin typeface="Lucida Bright" panose="02040602050505020304" pitchFamily="18" charset="0"/>
              </a:rPr>
              <a:t>Speak to a member of staff if you are unsure about how soon a child can return to school after an illness. You know your child, if you feel they are well enough to come then send them in!</a:t>
            </a:r>
          </a:p>
        </p:txBody>
      </p:sp>
    </p:spTree>
    <p:extLst>
      <p:ext uri="{BB962C8B-B14F-4D97-AF65-F5344CB8AC3E}">
        <p14:creationId xmlns:p14="http://schemas.microsoft.com/office/powerpoint/2010/main" val="3567218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79" y="471054"/>
            <a:ext cx="8596668" cy="766618"/>
          </a:xfrm>
        </p:spPr>
        <p:txBody>
          <a:bodyPr>
            <a:normAutofit/>
          </a:bodyPr>
          <a:lstStyle/>
          <a:p>
            <a:r>
              <a:rPr lang="en-GB" sz="4000" b="1" dirty="0">
                <a:solidFill>
                  <a:schemeClr val="accent1">
                    <a:lumMod val="75000"/>
                  </a:schemeClr>
                </a:solidFill>
                <a:latin typeface="Lucida Bright" panose="02040602050505020304" pitchFamily="18" charset="0"/>
              </a:rPr>
              <a:t>Lateness Further Information</a:t>
            </a:r>
          </a:p>
        </p:txBody>
      </p:sp>
      <p:sp>
        <p:nvSpPr>
          <p:cNvPr id="3" name="Content Placeholder 2"/>
          <p:cNvSpPr>
            <a:spLocks noGrp="1"/>
          </p:cNvSpPr>
          <p:nvPr>
            <p:ph idx="1"/>
          </p:nvPr>
        </p:nvSpPr>
        <p:spPr>
          <a:xfrm>
            <a:off x="677334" y="1520510"/>
            <a:ext cx="8815802" cy="3891999"/>
          </a:xfrm>
        </p:spPr>
        <p:txBody>
          <a:bodyPr>
            <a:normAutofit/>
          </a:bodyPr>
          <a:lstStyle/>
          <a:p>
            <a:r>
              <a:rPr lang="en-US" sz="2400" dirty="0">
                <a:solidFill>
                  <a:schemeClr val="tx1"/>
                </a:solidFill>
                <a:latin typeface="Lucida Bright" panose="02040602050505020304" pitchFamily="18" charset="0"/>
              </a:rPr>
              <a:t>Being just </a:t>
            </a:r>
            <a:r>
              <a:rPr lang="en-US" sz="2400" b="1" u="sng" dirty="0">
                <a:solidFill>
                  <a:schemeClr val="tx1"/>
                </a:solidFill>
                <a:latin typeface="Lucida Bright" panose="02040602050505020304" pitchFamily="18" charset="0"/>
              </a:rPr>
              <a:t>5 minutes</a:t>
            </a:r>
            <a:r>
              <a:rPr lang="en-US" sz="2400" dirty="0">
                <a:solidFill>
                  <a:schemeClr val="tx1"/>
                </a:solidFill>
                <a:latin typeface="Lucida Bright" panose="02040602050505020304" pitchFamily="18" charset="0"/>
              </a:rPr>
              <a:t> late a day loses the equivalent of </a:t>
            </a:r>
            <a:r>
              <a:rPr lang="en-US" sz="2400" b="1" u="sng" dirty="0">
                <a:solidFill>
                  <a:schemeClr val="tx1"/>
                </a:solidFill>
                <a:latin typeface="Lucida Bright" panose="02040602050505020304" pitchFamily="18" charset="0"/>
              </a:rPr>
              <a:t>3 days</a:t>
            </a:r>
            <a:r>
              <a:rPr lang="en-US" sz="2400" dirty="0">
                <a:solidFill>
                  <a:schemeClr val="tx1"/>
                </a:solidFill>
                <a:latin typeface="Lucida Bright" panose="02040602050505020304" pitchFamily="18" charset="0"/>
              </a:rPr>
              <a:t> of learning a year.</a:t>
            </a:r>
          </a:p>
          <a:p>
            <a:r>
              <a:rPr lang="en-US" sz="2400" dirty="0">
                <a:solidFill>
                  <a:schemeClr val="tx1"/>
                </a:solidFill>
                <a:latin typeface="Lucida Bright" panose="02040602050505020304" pitchFamily="18" charset="0"/>
              </a:rPr>
              <a:t>Being </a:t>
            </a:r>
            <a:r>
              <a:rPr lang="en-US" sz="2400" b="1" u="sng" dirty="0">
                <a:solidFill>
                  <a:schemeClr val="tx1"/>
                </a:solidFill>
                <a:latin typeface="Lucida Bright" panose="02040602050505020304" pitchFamily="18" charset="0"/>
              </a:rPr>
              <a:t>15 minutes</a:t>
            </a:r>
            <a:r>
              <a:rPr lang="en-US" sz="2400" dirty="0">
                <a:solidFill>
                  <a:schemeClr val="tx1"/>
                </a:solidFill>
                <a:latin typeface="Lucida Bright" panose="02040602050505020304" pitchFamily="18" charset="0"/>
              </a:rPr>
              <a:t> late each day is the same as missing </a:t>
            </a:r>
            <a:r>
              <a:rPr lang="en-US" sz="2400" b="1" u="sng" dirty="0">
                <a:solidFill>
                  <a:schemeClr val="tx1"/>
                </a:solidFill>
                <a:latin typeface="Lucida Bright" panose="02040602050505020304" pitchFamily="18" charset="0"/>
              </a:rPr>
              <a:t>two weeks</a:t>
            </a:r>
            <a:r>
              <a:rPr lang="en-US" sz="2400" dirty="0">
                <a:solidFill>
                  <a:schemeClr val="tx1"/>
                </a:solidFill>
                <a:latin typeface="Lucida Bright" panose="02040602050505020304" pitchFamily="18" charset="0"/>
              </a:rPr>
              <a:t> of school.</a:t>
            </a:r>
          </a:p>
          <a:p>
            <a:r>
              <a:rPr lang="en-US" sz="2400" dirty="0">
                <a:solidFill>
                  <a:schemeClr val="tx1"/>
                </a:solidFill>
                <a:latin typeface="Lucida Bright" panose="02040602050505020304" pitchFamily="18" charset="0"/>
              </a:rPr>
              <a:t>Children arriving after 9.00am will need to enter through the school office and will be registered as late.</a:t>
            </a:r>
          </a:p>
          <a:p>
            <a:r>
              <a:rPr lang="en-US" sz="2400" dirty="0">
                <a:solidFill>
                  <a:schemeClr val="tx1"/>
                </a:solidFill>
                <a:latin typeface="Lucida Bright" panose="02040602050505020304" pitchFamily="18" charset="0"/>
              </a:rPr>
              <a:t>Children arriving </a:t>
            </a:r>
            <a:r>
              <a:rPr lang="en-US" sz="2400">
                <a:solidFill>
                  <a:schemeClr val="tx1"/>
                </a:solidFill>
                <a:latin typeface="Lucida Bright" panose="02040602050505020304" pitchFamily="18" charset="0"/>
              </a:rPr>
              <a:t>after 9.20am </a:t>
            </a:r>
            <a:r>
              <a:rPr lang="en-US" sz="2400" dirty="0">
                <a:solidFill>
                  <a:schemeClr val="tx1"/>
                </a:solidFill>
                <a:latin typeface="Lucida Bright" panose="02040602050505020304" pitchFamily="18" charset="0"/>
              </a:rPr>
              <a:t>are considered significantly late, and will be registered as an </a:t>
            </a:r>
            <a:r>
              <a:rPr lang="en-US" sz="2400" dirty="0" err="1">
                <a:solidFill>
                  <a:schemeClr val="tx1"/>
                </a:solidFill>
                <a:latin typeface="Lucida Bright" panose="02040602050505020304" pitchFamily="18" charset="0"/>
              </a:rPr>
              <a:t>unauthorised</a:t>
            </a:r>
            <a:r>
              <a:rPr lang="en-US" sz="2400" dirty="0">
                <a:solidFill>
                  <a:schemeClr val="tx1"/>
                </a:solidFill>
                <a:latin typeface="Lucida Bright" panose="02040602050505020304" pitchFamily="18" charset="0"/>
              </a:rPr>
              <a:t> absence.</a:t>
            </a:r>
          </a:p>
        </p:txBody>
      </p:sp>
    </p:spTree>
    <p:extLst>
      <p:ext uri="{BB962C8B-B14F-4D97-AF65-F5344CB8AC3E}">
        <p14:creationId xmlns:p14="http://schemas.microsoft.com/office/powerpoint/2010/main" val="19324449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Props1.xml><?xml version="1.0" encoding="utf-8"?>
<ds:datastoreItem xmlns:ds="http://schemas.openxmlformats.org/officeDocument/2006/customXml" ds:itemID="{7DDC9C7A-22A3-49DB-A389-A3BE8578AB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428AA8D-799C-4F98-99D2-CC4EF046A7E0}">
  <ds:schemaRefs>
    <ds:schemaRef ds:uri="http://schemas.microsoft.com/sharepoint/v3/contenttype/forms"/>
  </ds:schemaRefs>
</ds:datastoreItem>
</file>

<file path=customXml/itemProps3.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7890a3c4-09fa-4a9b-8ac7-3e4b747a99bc"/>
    <ds:schemaRef ds:uri="38c01680-56f8-4366-946a-43190d60ea81"/>
  </ds:schemaRefs>
</ds:datastoreItem>
</file>

<file path=docProps/app.xml><?xml version="1.0" encoding="utf-8"?>
<Properties xmlns="http://schemas.openxmlformats.org/officeDocument/2006/extended-properties" xmlns:vt="http://schemas.openxmlformats.org/officeDocument/2006/docPropsVTypes">
  <Template>Facet</Template>
  <TotalTime>1664</TotalTime>
  <Words>2188</Words>
  <Application>Microsoft Office PowerPoint</Application>
  <PresentationFormat>Widescreen</PresentationFormat>
  <Paragraphs>203</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Lucida Bright</vt:lpstr>
      <vt:lpstr>Trebuchet MS</vt:lpstr>
      <vt:lpstr>Wingdings 3</vt:lpstr>
      <vt:lpstr>Facet</vt:lpstr>
      <vt:lpstr>Welcome to Year 1</vt:lpstr>
      <vt:lpstr>PowerPoint Presentation</vt:lpstr>
      <vt:lpstr>Entering and Leaving School</vt:lpstr>
      <vt:lpstr>Communication</vt:lpstr>
      <vt:lpstr>PowerPoint Presentation</vt:lpstr>
      <vt:lpstr>RSHE (Relationship, Sex &amp; Health Education)</vt:lpstr>
      <vt:lpstr>RSHE (Relationship, Sex &amp; Health Education)</vt:lpstr>
      <vt:lpstr>High 5 Reward</vt:lpstr>
      <vt:lpstr>Reading Challenge</vt:lpstr>
      <vt:lpstr>Homework in Year 1</vt:lpstr>
      <vt:lpstr>Attendance</vt:lpstr>
      <vt:lpstr>Attendance</vt:lpstr>
      <vt:lpstr>School Uniform</vt:lpstr>
      <vt:lpstr>School Uniform</vt:lpstr>
      <vt:lpstr>Values</vt:lpstr>
      <vt:lpstr>PowerPoint Presentation</vt:lpstr>
      <vt:lpstr>PowerPoint Presentation</vt:lpstr>
      <vt:lpstr>PowerPoint Presentation</vt:lpstr>
      <vt:lpstr>Parental Involvement</vt:lpstr>
      <vt:lpstr>PowerPoint Presentation</vt:lpstr>
      <vt:lpstr>Year 1 RSHE Further Information</vt:lpstr>
      <vt:lpstr>Year 1 RSHE Further Information</vt:lpstr>
      <vt:lpstr>Attendance Further Information</vt:lpstr>
      <vt:lpstr>Attendance Further Information</vt:lpstr>
      <vt:lpstr>Lateness 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Sally Morgan</cp:lastModifiedBy>
  <cp:revision>177</cp:revision>
  <cp:lastPrinted>2019-07-08T09:43:56Z</cp:lastPrinted>
  <dcterms:created xsi:type="dcterms:W3CDTF">2018-06-25T10:35:35Z</dcterms:created>
  <dcterms:modified xsi:type="dcterms:W3CDTF">2025-07-27T15:17:54Z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